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83" r:id="rId14"/>
    <p:sldId id="284" r:id="rId15"/>
    <p:sldId id="267" r:id="rId16"/>
    <p:sldId id="277" r:id="rId17"/>
    <p:sldId id="278" r:id="rId18"/>
    <p:sldId id="281" r:id="rId19"/>
    <p:sldId id="282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2F28342-508B-4ADC-83D9-8AD49FB0D7A6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628EA3-AD6E-4031-BB32-6BCDAF728A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komarovmichael.wixsite.com/komarov-michael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7488832" cy="1296144"/>
          </a:xfrm>
        </p:spPr>
        <p:txBody>
          <a:bodyPr/>
          <a:lstStyle/>
          <a:p>
            <a:r>
              <a:rPr lang="ru-RU" sz="3200" dirty="0" smtClean="0"/>
              <a:t>Министерство образования РМ</a:t>
            </a:r>
            <a:br>
              <a:rPr lang="ru-RU" sz="3200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8568952" cy="532859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 smtClean="0">
              <a:latin typeface="Comic Sans MS" pitchFamily="66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Comic Sans MS" pitchFamily="66" charset="0"/>
                <a:cs typeface="Arial" panose="020B0604020202020204" pitchFamily="34" charset="0"/>
              </a:rPr>
              <a:t>ПОРТФОЛИО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Arial" panose="020B0604020202020204" pitchFamily="34" charset="0"/>
              </a:rPr>
              <a:t>Комарова Михаила Сергеевича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Arial" panose="020B0604020202020204" pitchFamily="34" charset="0"/>
              </a:rPr>
              <a:t>учителя математики МОУ «Средняя общеобразовательная школа с углубленным изучением отдельных предметов №38»</a:t>
            </a:r>
          </a:p>
          <a:p>
            <a:pPr algn="ctr"/>
            <a:endParaRPr lang="ru-RU" sz="2400" b="1" dirty="0" smtClean="0">
              <a:latin typeface="Comic Sans MS" pitchFamily="66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  <a:t>Дата рождения: 3 августа 1989 года</a:t>
            </a:r>
            <a:b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  <a:t>Профессиональное образование:  магистр Прикладной математики и информатики по направлению «Прикладная математика и информатика», 01.08.2012 г., регистр. номер 98, ФГБОУ ВПО МГУ им. Н.П. Огарева, НС №04660</a:t>
            </a:r>
            <a:b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  <a:t>Стаж педагогической работы (по специальности): 3 года </a:t>
            </a:r>
            <a:b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  <a:t>Общий трудовой стаж: 4</a:t>
            </a:r>
            <a:b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  <a:t>Наличие квалификационной категории: -</a:t>
            </a:r>
            <a:b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Comic Sans MS" pitchFamily="66" charset="0"/>
                <a:cs typeface="Arial" panose="020B0604020202020204" pitchFamily="34" charset="0"/>
              </a:rPr>
              <a:t>Звание: -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7467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6. Результаты участия обучающихся во всероссийской предметной олимпиаде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нет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72008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7. Позитивные результаты внеурочной деятельности обучающихся по учебным предметам</a:t>
            </a:r>
            <a:endParaRPr lang="ru-RU" sz="2000" dirty="0"/>
          </a:p>
        </p:txBody>
      </p:sp>
      <p:pic>
        <p:nvPicPr>
          <p:cNvPr id="1026" name="Picture 2" descr="Z:\2ХХ Зам Директора по НМР Семтина Т.Н\комаров\Изображение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634491" cy="4820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7. Позитивные результаты внеурочной деятельности обучающихся по учебным предметам</a:t>
            </a:r>
            <a:endParaRPr lang="ru-RU" sz="2000" dirty="0"/>
          </a:p>
        </p:txBody>
      </p:sp>
      <p:pic>
        <p:nvPicPr>
          <p:cNvPr id="2050" name="Picture 2" descr="C:\Documents and Settings\Nina Pavlovna\Рабочий стол\Грамот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684921" cy="5198790"/>
          </a:xfrm>
          <a:prstGeom prst="rect">
            <a:avLst/>
          </a:prstGeom>
          <a:noFill/>
        </p:spPr>
      </p:pic>
      <p:pic>
        <p:nvPicPr>
          <p:cNvPr id="1027" name="Picture 3" descr="C:\Documents and Settings\Nina Pavlovna\Рабочий стол\меташкола математи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672408" cy="5192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ina Pavlovna\Рабочий стол\весна_ним_1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073942" cy="5760640"/>
          </a:xfrm>
          <a:prstGeom prst="rect">
            <a:avLst/>
          </a:prstGeom>
          <a:noFill/>
        </p:spPr>
      </p:pic>
      <p:pic>
        <p:nvPicPr>
          <p:cNvPr id="2051" name="Picture 3" descr="C:\Documents and Settings\Nina Pavlovna\Рабочий стол\быки_2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094519" cy="5789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Nina Pavlovna\Рабочий стол\Матем_infour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247456" cy="5832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580926"/>
          </a:xfrm>
        </p:spPr>
        <p:txBody>
          <a:bodyPr/>
          <a:lstStyle/>
          <a:p>
            <a:pPr algn="ctr"/>
            <a:r>
              <a:rPr lang="ru-RU" dirty="0" smtClean="0"/>
              <a:t>8. Наличие публикаций</a:t>
            </a:r>
            <a:endParaRPr lang="ru-RU" dirty="0"/>
          </a:p>
        </p:txBody>
      </p:sp>
      <p:pic>
        <p:nvPicPr>
          <p:cNvPr id="3074" name="Picture 2" descr="F:\Всё к конкурсу Учитель года-2017 Комаров МС\Грамоты\Свидетельство Презентация к уроку математики в 5 классе -Нахождение дроби от числа и числа по его дроби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607128" cy="5450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Всё к конкурсу Учитель года-2017 Комаров МС\Грамоты\Свидетельство Рабочая программа учебного курса «Геометрия» в 7 классе по учебнику Л.С. Атанасяна %2868 часов%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39"/>
            <a:ext cx="3888432" cy="5500249"/>
          </a:xfrm>
          <a:prstGeom prst="rect">
            <a:avLst/>
          </a:prstGeom>
          <a:noFill/>
        </p:spPr>
      </p:pic>
      <p:pic>
        <p:nvPicPr>
          <p:cNvPr id="4099" name="Picture 3" descr="F:\Всё к конкурсу Учитель года-2017 Комаров МС\Грамоты\Свидетельство Рабочая программа учебного курса  «Алгебра» в 7 классе по учебнику Ш.А. Алимова %28102 часа%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4124828" cy="5834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Всё к конкурсу Учитель года-2017 Комаров МС\Грамоты\Сертификат проекта infourok.ru № ДБ-20953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16424" cy="5361631"/>
          </a:xfrm>
          <a:prstGeom prst="rect">
            <a:avLst/>
          </a:prstGeom>
          <a:noFill/>
        </p:spPr>
      </p:pic>
      <p:pic>
        <p:nvPicPr>
          <p:cNvPr id="5123" name="Picture 3" descr="F:\Всё к конкурсу Учитель года-2017 Комаров МС\Грамоты\Сертификат проекта infourok.ru № ДБ-217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5192"/>
            <a:ext cx="4410360" cy="6196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2ХХ Зам Директора по УВР Солдатова НП\аттестация комаров\Изображение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896203" cy="5448748"/>
          </a:xfrm>
          <a:prstGeom prst="rect">
            <a:avLst/>
          </a:prstGeom>
          <a:noFill/>
        </p:spPr>
      </p:pic>
      <p:pic>
        <p:nvPicPr>
          <p:cNvPr id="2051" name="Picture 3" descr="Z:\2ХХ Зам Директора по УВР Солдатова НП\аттестация комаров\Изображение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332656"/>
            <a:ext cx="4511915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2ХХ Зам Директора по УВР Солдатова НП\аттестация комаров\Изображение 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744561" cy="5920607"/>
          </a:xfrm>
          <a:prstGeom prst="rect">
            <a:avLst/>
          </a:prstGeom>
          <a:noFill/>
        </p:spPr>
      </p:pic>
      <p:pic>
        <p:nvPicPr>
          <p:cNvPr id="3075" name="Picture 3" descr="Z:\2ХХ Зам Директора по УВР Солдатова НП\аттестация комаров\Изображение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00808"/>
            <a:ext cx="5063667" cy="4651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ХАРАКТЕРИСТИКА</a:t>
            </a:r>
            <a:endParaRPr lang="ru-RU" dirty="0"/>
          </a:p>
        </p:txBody>
      </p:sp>
      <p:pic>
        <p:nvPicPr>
          <p:cNvPr id="2050" name="Picture 2" descr="\\Server\obmen\2ХХ Зам Директора по УВР Солдатова НП\аттестация комаров\Изображение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56680" y="-1009154"/>
            <a:ext cx="6771954" cy="896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793122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9. Наличие авторских программ, методических пособий, методических рекомендаций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нет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10. 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1800" dirty="0"/>
          </a:p>
        </p:txBody>
      </p:sp>
      <p:pic>
        <p:nvPicPr>
          <p:cNvPr id="7170" name="Picture 2" descr="\\Server\obmen\2ХХ Зам Директора по УВР Солдатова НП\аттестация комаров\Изображение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456384" cy="4955866"/>
          </a:xfrm>
          <a:prstGeom prst="rect">
            <a:avLst/>
          </a:prstGeom>
          <a:noFill/>
        </p:spPr>
      </p:pic>
      <p:pic>
        <p:nvPicPr>
          <p:cNvPr id="7171" name="Picture 3" descr="\\Server\obmen\2ХХ Зам Директора по УВР Солдатова НП\аттестация комаров\Изображение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03186"/>
            <a:ext cx="3168352" cy="4834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11. Проведение открытых уроков, мастер-классов, мероприятий</a:t>
            </a:r>
            <a:endParaRPr lang="ru-RU" sz="2400" dirty="0"/>
          </a:p>
        </p:txBody>
      </p:sp>
      <p:pic>
        <p:nvPicPr>
          <p:cNvPr id="6146" name="Picture 2" descr="\\Server\obmen\2ХХ Зам Директора по УВР Солдатова НП\аттестация комаров\Изображение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14" y="1340769"/>
            <a:ext cx="3692346" cy="5294196"/>
          </a:xfrm>
          <a:prstGeom prst="rect">
            <a:avLst/>
          </a:prstGeom>
          <a:noFill/>
        </p:spPr>
      </p:pic>
      <p:pic>
        <p:nvPicPr>
          <p:cNvPr id="6147" name="Picture 3" descr="\\Server\obmen\2ХХ Зам Директора по УВР Солдатова НП\аттестация комаров\Изображение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28588"/>
            <a:ext cx="3172402" cy="4548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76872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12. Общественно-педагогическая активность педагога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F:\изменения на сайт\Готовая аттестация\Изображение 070.jpg"/>
          <p:cNvPicPr>
            <a:picLocks noChangeAspect="1" noChangeArrowheads="1"/>
          </p:cNvPicPr>
          <p:nvPr/>
        </p:nvPicPr>
        <p:blipFill>
          <a:blip r:embed="rId2" cstate="print"/>
          <a:srcRect b="27678"/>
          <a:stretch>
            <a:fillRect/>
          </a:stretch>
        </p:blipFill>
        <p:spPr bwMode="auto">
          <a:xfrm>
            <a:off x="1907704" y="1340768"/>
            <a:ext cx="491884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13. Участие педагога в профессиональных конкурсах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772816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Муниципальный уровень: «Учитель года» - победитель, 2017 г.</a:t>
            </a:r>
          </a:p>
        </p:txBody>
      </p:sp>
      <p:pic>
        <p:nvPicPr>
          <p:cNvPr id="1026" name="Picture 2" descr="Z:\2ХХ Зам Директора по УВР Солдатова НП\аттестация комаров\Изображение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20888"/>
            <a:ext cx="5824810" cy="4033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14. Награды и поощрения педагога в </a:t>
            </a:r>
            <a:r>
              <a:rPr lang="ru-RU" sz="2000" dirty="0" err="1" smtClean="0"/>
              <a:t>межаттестационный</a:t>
            </a:r>
            <a:r>
              <a:rPr lang="ru-RU" sz="2000" dirty="0" smtClean="0"/>
              <a:t> период органами государственной власти, МО РМ, муниципальными органами, осуществляющими управление в сфере образования, общественными организациями, педагогическими сообществами, родительской общественностью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r>
              <a:rPr lang="ru-RU" sz="2000" dirty="0" smtClean="0"/>
              <a:t>Нет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136904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15. Повышение квалификации, профессиональная переподготовка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16832"/>
            <a:ext cx="7560840" cy="2088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26.09.2015-24.11.2015 «Математические основы программирования и методика их изучения в средней школе. Организация информационной образовательной среды», ФГБОУ ВПО «Мордовский государственный университет им. Н.П. Огарева», 108 ч.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2ХХ Зам Директора по УВР Солдатова НП\аттестация комаров\Изображение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5355357" cy="5810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5494" t="19195" r="24894" b="5501"/>
          <a:stretch>
            <a:fillRect/>
          </a:stretch>
        </p:blipFill>
        <p:spPr bwMode="auto">
          <a:xfrm>
            <a:off x="2123728" y="188639"/>
            <a:ext cx="5112568" cy="620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СКАН ДИПЛОМА</a:t>
            </a:r>
            <a:endParaRPr lang="ru-RU" dirty="0"/>
          </a:p>
        </p:txBody>
      </p:sp>
      <p:pic>
        <p:nvPicPr>
          <p:cNvPr id="1026" name="Picture 2" descr="\\Server\obmen\2ХХ Зам Директора по УВР Солдатова НП\аттестация комаров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7076" y="-1147562"/>
            <a:ext cx="6669360" cy="8964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1. Публичное представление собственного инновационного педагогического опыта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420888"/>
            <a:ext cx="8136904" cy="24482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schoolnumber38</a:t>
            </a:r>
            <a:r>
              <a:rPr lang="ru-RU" sz="3600" dirty="0" smtClean="0">
                <a:hlinkClick r:id="rId2"/>
              </a:rPr>
              <a:t>.</a:t>
            </a:r>
            <a:r>
              <a:rPr lang="ru-RU" sz="3600" dirty="0" err="1" smtClean="0">
                <a:hlinkClick r:id="rId2"/>
              </a:rPr>
              <a:t>wixsite.com</a:t>
            </a:r>
            <a:r>
              <a:rPr lang="ru-RU" sz="3600" dirty="0" smtClean="0">
                <a:hlinkClick r:id="rId2"/>
              </a:rPr>
              <a:t>/</a:t>
            </a:r>
            <a:r>
              <a:rPr lang="ru-RU" sz="3600" dirty="0" err="1" smtClean="0">
                <a:hlinkClick r:id="rId2"/>
              </a:rPr>
              <a:t>komarov-michael</a:t>
            </a:r>
            <a:endParaRPr lang="ru-RU" sz="36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73833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2. Качество знаний по итогам внутреннего мониторинга учебных достижений обучающихся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3" y="908727"/>
          <a:ext cx="8496944" cy="5832644"/>
        </p:xfrm>
        <a:graphic>
          <a:graphicData uri="http://schemas.openxmlformats.org/drawingml/2006/table">
            <a:tbl>
              <a:tblPr/>
              <a:tblGrid>
                <a:gridCol w="1351786"/>
                <a:gridCol w="1357967"/>
                <a:gridCol w="1382684"/>
                <a:gridCol w="1677760"/>
                <a:gridCol w="1389637"/>
                <a:gridCol w="1337110"/>
              </a:tblGrid>
              <a:tr h="458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latin typeface="Comic Sans MS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Comic Sans MS"/>
                          <a:ea typeface="Times New Roman"/>
                          <a:cs typeface="Times New Roman"/>
                        </a:rPr>
                        <a:t>Входн</a:t>
                      </a:r>
                      <a:r>
                        <a:rPr lang="ru-RU" sz="900" dirty="0">
                          <a:latin typeface="Comic Sans MS"/>
                          <a:ea typeface="Times New Roman"/>
                          <a:cs typeface="Times New Roman"/>
                        </a:rPr>
                        <a:t>ой контроль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Comic Sans MS"/>
                          <a:ea typeface="Times New Roman"/>
                          <a:cs typeface="Times New Roman"/>
                        </a:rPr>
                        <a:t>Промежуточный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Times New Roman"/>
                          <a:cs typeface="Times New Roman"/>
                        </a:rPr>
                        <a:t>Итогов</a:t>
                      </a:r>
                      <a:r>
                        <a:rPr lang="ru-RU" sz="900">
                          <a:latin typeface="Comic Sans MS"/>
                          <a:ea typeface="Times New Roman"/>
                          <a:cs typeface="Times New Roman"/>
                        </a:rPr>
                        <a:t>ый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Times New Roman"/>
                          <a:cs typeface="Times New Roman"/>
                        </a:rPr>
                        <a:t>Ср. 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2013-2014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 «А»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72%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74%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74%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73%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2013-2014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 «А»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58%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62%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64%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2013-2014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 «Б»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70%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69%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28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2013-2014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 «В»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49%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mbria"/>
                          <a:ea typeface="Times New Roman"/>
                          <a:cs typeface="Times New Roman"/>
                        </a:rPr>
                        <a:t>Средний процент качества знаний учащихся – 63%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Класс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Входной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Промежуточный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Итоговый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Comic Sans MS"/>
                          <a:ea typeface="Calibri"/>
                          <a:cs typeface="Times New Roman"/>
                        </a:rPr>
                        <a:t>Ср. 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2014-2015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 «А»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73%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75%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75%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74%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2014-2015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8 «А»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55%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59%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2014-2015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8 «Б»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54%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56%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2014-2015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8 «В»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52%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mbria"/>
                          <a:ea typeface="Times New Roman"/>
                          <a:cs typeface="Times New Roman"/>
                        </a:rPr>
                        <a:t>Средний процент качества знаний учащихся – 60%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8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Класс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Входной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Промежуточный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Итоговый контроль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Comic Sans MS"/>
                          <a:ea typeface="Calibri"/>
                          <a:cs typeface="Times New Roman"/>
                        </a:rPr>
                        <a:t>Ср. 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2015-2016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7 «А»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59%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60%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59%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59%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2015-2016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9 «А»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53%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55%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52%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2015-2016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9 «Б»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53%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53%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55%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53%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80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latin typeface="Cambria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9 «В»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45%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47%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47%</a:t>
                      </a: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5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Cambria"/>
                          <a:ea typeface="Times New Roman"/>
                          <a:cs typeface="Times New Roman"/>
                        </a:rPr>
                        <a:t>Средний процент качества знаний учащихся – 53%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126" marR="52126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obmen\2ХХ Зам Директора по УВР Солдатова НП\аттестация комаров\Изображение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4536504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erver\obmen\2ХХ Зам Директора по УВР Солдатова НП\аттестация комаров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5100878" cy="50131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3. Применение информационно-коммуникационных технологий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4. Реализация:</a:t>
            </a:r>
            <a:br>
              <a:rPr lang="ru-RU" sz="2400" dirty="0" smtClean="0"/>
            </a:br>
            <a:r>
              <a:rPr lang="ru-RU" sz="2400" dirty="0" smtClean="0"/>
              <a:t>-программ углубленного изучения предмета</a:t>
            </a:r>
            <a:br>
              <a:rPr lang="ru-RU" sz="2400" dirty="0" smtClean="0"/>
            </a:br>
            <a:r>
              <a:rPr lang="ru-RU" sz="2400" dirty="0" smtClean="0"/>
              <a:t>-профильного обучения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нет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5. Участие в инновационной (экспериментальной) деятельности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\\Server\obmen\2ХХ Зам Директора по УВР Солдатова НП\аттестация комаров\Изображение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3312368" cy="4476006"/>
          </a:xfrm>
          <a:prstGeom prst="rect">
            <a:avLst/>
          </a:prstGeom>
          <a:noFill/>
        </p:spPr>
      </p:pic>
      <p:pic>
        <p:nvPicPr>
          <p:cNvPr id="5123" name="Picture 3" descr="\\Server\obmen\2ХХ Зам Директора по УВР Солдатова НП\аттестация комаров\Изображение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60848"/>
            <a:ext cx="3096344" cy="410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217</TotalTime>
  <Words>455</Words>
  <Application>Microsoft Office PowerPoint</Application>
  <PresentationFormat>Экран (4:3)</PresentationFormat>
  <Paragraphs>126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Эркер</vt:lpstr>
      <vt:lpstr>Министерство образования РМ </vt:lpstr>
      <vt:lpstr>ХАРАКТЕРИСТИКА</vt:lpstr>
      <vt:lpstr>СКАН ДИПЛОМА</vt:lpstr>
      <vt:lpstr>1. Публичное представление собственного инновационного педагогического опыта</vt:lpstr>
      <vt:lpstr>2. Качество знаний по итогам внутреннего мониторинга учебных достижений обучающихся</vt:lpstr>
      <vt:lpstr>Презентация PowerPoint</vt:lpstr>
      <vt:lpstr>3. Применение информационно-коммуникационных технологий</vt:lpstr>
      <vt:lpstr>4. Реализация: -программ углубленного изучения предмета -профильного обучения  нет  </vt:lpstr>
      <vt:lpstr>5. Участие в инновационной (экспериментальной) деятельности  </vt:lpstr>
      <vt:lpstr>6. Результаты участия обучающихся во всероссийской предметной олимпиаде  нет</vt:lpstr>
      <vt:lpstr>7. Позитивные результаты внеурочной деятельности обучающихся по учебным предметам</vt:lpstr>
      <vt:lpstr>7. Позитивные результаты внеурочной деятельности обучающихся по учебным предметам</vt:lpstr>
      <vt:lpstr>Презентация PowerPoint</vt:lpstr>
      <vt:lpstr>Презентация PowerPoint</vt:lpstr>
      <vt:lpstr>8.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9. Наличие авторских программ, методических пособий, методических рекомендаций  нет</vt:lpstr>
      <vt:lpstr>10. Выступления на научно-практических конференциях, педагогических чтениях, семинарах, секциях, методических объединениях</vt:lpstr>
      <vt:lpstr>11. Проведение открытых уроков, мастер-классов, мероприятий</vt:lpstr>
      <vt:lpstr>12. Общественно-педагогическая активность педагога      </vt:lpstr>
      <vt:lpstr>13. Участие педагога в профессиональных конкурсах</vt:lpstr>
      <vt:lpstr>    </vt:lpstr>
      <vt:lpstr>15. Повышение квалификации, профессиональная переподготовка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Nina Pavlovna</dc:creator>
  <cp:lastModifiedBy>Наталья</cp:lastModifiedBy>
  <cp:revision>29</cp:revision>
  <dcterms:created xsi:type="dcterms:W3CDTF">2017-03-20T07:40:48Z</dcterms:created>
  <dcterms:modified xsi:type="dcterms:W3CDTF">2017-04-03T15:07:18Z</dcterms:modified>
</cp:coreProperties>
</file>