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9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>
      <p:cViewPr varScale="1">
        <p:scale>
          <a:sx n="84" d="100"/>
          <a:sy n="84" d="100"/>
        </p:scale>
        <p:origin x="-157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4.jpeg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jpeg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971600" y="908720"/>
          <a:ext cx="586606" cy="1579324"/>
        </p:xfrm>
        <a:graphic>
          <a:graphicData uri="http://schemas.openxmlformats.org/presentationml/2006/ole">
            <p:oleObj spid="_x0000_s1026" name="Equation" r:id="rId3" imgW="164880" imgH="4442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99792" y="908720"/>
          <a:ext cx="901700" cy="1624012"/>
        </p:xfrm>
        <a:graphic>
          <a:graphicData uri="http://schemas.openxmlformats.org/presentationml/2006/ole">
            <p:oleObj spid="_x0000_s1027" name="Equation" r:id="rId4" imgW="253800" imgH="4572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60032" y="980728"/>
          <a:ext cx="900112" cy="1624013"/>
        </p:xfrm>
        <a:graphic>
          <a:graphicData uri="http://schemas.openxmlformats.org/presentationml/2006/ole">
            <p:oleObj spid="_x0000_s1028" name="Equation" r:id="rId5" imgW="253800" imgH="4572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948264" y="980728"/>
          <a:ext cx="855662" cy="1624013"/>
        </p:xfrm>
        <a:graphic>
          <a:graphicData uri="http://schemas.openxmlformats.org/presentationml/2006/ole">
            <p:oleObj spid="_x0000_s1029" name="Equation" r:id="rId6" imgW="241200" imgH="457200" progId="Equation.DSMT4">
              <p:embed/>
            </p:oleObj>
          </a:graphicData>
        </a:graphic>
      </p:graphicFrame>
      <p:sp>
        <p:nvSpPr>
          <p:cNvPr id="8" name="Левая фигурная скобка 7"/>
          <p:cNvSpPr/>
          <p:nvPr/>
        </p:nvSpPr>
        <p:spPr>
          <a:xfrm rot="16200000">
            <a:off x="3995936" y="-171400"/>
            <a:ext cx="864096" cy="6768752"/>
          </a:xfrm>
          <a:prstGeom prst="leftBrac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3501008"/>
            <a:ext cx="70724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Дима, 10 лет: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«Вчера я был в зоопарке. Мне стало интересно, сколько там всего птиц. Я спросил об этом у работника зоопарка. Он ответил, что всего в зоопарке 120 животных.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        из них – пресмыкающиеся,         – млекопитающие,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а остальные – птицы. Я не понял, как посчитать. Помогите, пожалуйста, узнать, сколько птиц в зоопарке!»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827584" y="2780928"/>
          <a:ext cx="432048" cy="795878"/>
        </p:xfrm>
        <a:graphic>
          <a:graphicData uri="http://schemas.openxmlformats.org/presentationml/2006/ole">
            <p:oleObj spid="_x0000_s10242" name="Equation" r:id="rId3" imgW="241200" imgH="444240" progId="Equation.DSMT4">
              <p:embed/>
            </p:oleObj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5076056" y="2780928"/>
          <a:ext cx="432048" cy="797054"/>
        </p:xfrm>
        <a:graphic>
          <a:graphicData uri="http://schemas.openxmlformats.org/presentationml/2006/ole">
            <p:oleObj spid="_x0000_s10243" name="Equation" r:id="rId4" imgW="241200" imgH="444240" progId="Equation.DSMT4">
              <p:embed/>
            </p:oleObj>
          </a:graphicData>
        </a:graphic>
      </p:graphicFrame>
      <p:pic>
        <p:nvPicPr>
          <p:cNvPr id="10244" name="Picture 4" descr="D:\Downloads\jaltinskiy_zoopark_skazka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581128"/>
            <a:ext cx="2400267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Ленивец Сид из «Ледникового периода» похвастался перед своими друзьями – мамонтом </a:t>
            </a:r>
            <a:r>
              <a:rPr lang="ru-RU" sz="2400" b="1" dirty="0" err="1" smtClean="0"/>
              <a:t>Менни</a:t>
            </a:r>
            <a:r>
              <a:rPr lang="ru-RU" sz="2400" b="1" dirty="0" smtClean="0"/>
              <a:t> и тигром Диего – что отлично разбирается в математике.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Друзья рассмеялись и решили проверить Сида, дав ему одно уравнение. Но решить его нужно обязательно тремя способами. Хитрец Сид тут же отправился за помощью к вам. </a:t>
            </a:r>
            <a:endParaRPr lang="ru-RU" sz="24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3995936" y="4293096"/>
          <a:ext cx="3705064" cy="1296144"/>
        </p:xfrm>
        <a:graphic>
          <a:graphicData uri="http://schemas.openxmlformats.org/presentationml/2006/ole">
            <p:oleObj spid="_x0000_s9220" name="Equation" r:id="rId3" imgW="1307880" imgH="457200" progId="Equation.DSMT4">
              <p:embed/>
            </p:oleObj>
          </a:graphicData>
        </a:graphic>
      </p:graphicFrame>
      <p:pic>
        <p:nvPicPr>
          <p:cNvPr id="9221" name="Picture 5" descr="D:\Downloads\si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077072"/>
            <a:ext cx="2520280" cy="15731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83568" y="1124744"/>
            <a:ext cx="784887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Некто, представившийся Инкогнито, прислал письмо с загадкой, чтобы проверить, насколько сильны наши эксперты в математике: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«Маме, папе и сыну вместе              лет. Сколько лет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 каждому в отдельности, если маме с сыном вместе             </a:t>
            </a:r>
          </a:p>
          <a:p>
            <a:pPr>
              <a:spcBef>
                <a:spcPct val="50000"/>
              </a:spcBef>
            </a:pPr>
            <a:r>
              <a:rPr lang="ru-RU" sz="2400" b="1" dirty="0" smtClean="0"/>
              <a:t>лет,  а маме с папой              лет?» </a:t>
            </a:r>
            <a:endParaRPr lang="ru-RU" sz="2400" dirty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572000" y="2276872"/>
          <a:ext cx="749300" cy="795338"/>
        </p:xfrm>
        <a:graphic>
          <a:graphicData uri="http://schemas.openxmlformats.org/presentationml/2006/ole">
            <p:oleObj spid="_x0000_s11267" name="Equation" r:id="rId3" imgW="419040" imgH="444240" progId="Equation.DSMT4">
              <p:embed/>
            </p:oleObj>
          </a:graphicData>
        </a:graphic>
      </p:graphicFrame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7812360" y="2780928"/>
          <a:ext cx="771525" cy="795338"/>
        </p:xfrm>
        <a:graphic>
          <a:graphicData uri="http://schemas.openxmlformats.org/presentationml/2006/ole">
            <p:oleObj spid="_x0000_s11268" name="Equation" r:id="rId4" imgW="431640" imgH="444240" progId="Equation.DSMT4">
              <p:embed/>
            </p:oleObj>
          </a:graphicData>
        </a:graphic>
      </p:graphicFrame>
      <p:graphicFrame>
        <p:nvGraphicFramePr>
          <p:cNvPr id="11269" name="Object 3"/>
          <p:cNvGraphicFramePr>
            <a:graphicFrameLocks noChangeAspect="1"/>
          </p:cNvGraphicFramePr>
          <p:nvPr/>
        </p:nvGraphicFramePr>
        <p:xfrm>
          <a:off x="3563888" y="3356992"/>
          <a:ext cx="771525" cy="795337"/>
        </p:xfrm>
        <a:graphic>
          <a:graphicData uri="http://schemas.openxmlformats.org/presentationml/2006/ole">
            <p:oleObj spid="_x0000_s11269" name="Equation" r:id="rId5" imgW="431640" imgH="444240" progId="Equation.DSMT4">
              <p:embed/>
            </p:oleObj>
          </a:graphicData>
        </a:graphic>
      </p:graphicFrame>
      <p:pic>
        <p:nvPicPr>
          <p:cNvPr id="11270" name="Picture 6" descr="D:\Downloads\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016" y="4221088"/>
            <a:ext cx="3638550" cy="2047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" action="ppaction://noaction"/>
          </p:cNvPr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Решение задач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868144" y="1340768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6498925" y="1772816"/>
            <a:ext cx="14359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книга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11560" y="1412776"/>
            <a:ext cx="51125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Какие дроби можно записать вместо квадратиков, чтобы равенство было верным?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14949" y="3068960"/>
            <a:ext cx="95410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куб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98925" y="4293096"/>
            <a:ext cx="14574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числа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 t="7508"/>
          <a:stretch>
            <a:fillRect/>
          </a:stretch>
        </p:blipFill>
        <p:spPr bwMode="auto">
          <a:xfrm>
            <a:off x="971600" y="4509120"/>
            <a:ext cx="428359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1560" y="1340768"/>
            <a:ext cx="511256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Какие числа можно записать вместо квадратиков, чтобы равенство было верным?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483768" y="4221088"/>
          <a:ext cx="2451657" cy="1717998"/>
        </p:xfrm>
        <a:graphic>
          <a:graphicData uri="http://schemas.openxmlformats.org/presentationml/2006/ole">
            <p:oleObj spid="_x0000_s13316" name="Equation" r:id="rId4" imgW="634680" imgH="444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Творческое задание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40768"/>
            <a:ext cx="7704856" cy="48965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187624" y="1484784"/>
            <a:ext cx="6840760" cy="79208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1720" y="1700808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Название вашей экспертной группы</a:t>
            </a:r>
            <a:endParaRPr lang="ru-RU" sz="2400" i="1" dirty="0"/>
          </a:p>
        </p:txBody>
      </p:sp>
      <p:sp>
        <p:nvSpPr>
          <p:cNvPr id="7" name="Овал 6"/>
          <p:cNvSpPr/>
          <p:nvPr/>
        </p:nvSpPr>
        <p:spPr>
          <a:xfrm>
            <a:off x="6012160" y="2996952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96136" y="357301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/>
              <a:t>Эмблема</a:t>
            </a:r>
            <a:endParaRPr lang="ru-RU" sz="24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115616" y="4293096"/>
            <a:ext cx="2880320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1115616" y="3501008"/>
            <a:ext cx="2880320" cy="7920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403648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131840" y="4797152"/>
            <a:ext cx="576064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Самооценка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755576" y="1124744"/>
            <a:ext cx="770485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Поставьте себе баллы за каждое из трёх письменных заданий по следующим правилам:</a:t>
            </a:r>
          </a:p>
          <a:p>
            <a:endParaRPr lang="ru-RU" dirty="0" smtClean="0"/>
          </a:p>
          <a:p>
            <a:r>
              <a:rPr lang="ru-RU" sz="2000" b="1" dirty="0" smtClean="0"/>
              <a:t>3 балла </a:t>
            </a:r>
            <a:r>
              <a:rPr lang="ru-RU" sz="2000" dirty="0" smtClean="0"/>
              <a:t>– задача была ясна, в решении затруднений не возникло, в будущем точно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2 балла </a:t>
            </a:r>
            <a:r>
              <a:rPr lang="ru-RU" sz="2000" dirty="0" smtClean="0"/>
              <a:t>– были затруднения, но благодаря общим усилиям решение стало понятным; в будущем, скорее всего, смогу решить подобную задачу;</a:t>
            </a:r>
          </a:p>
          <a:p>
            <a:endParaRPr lang="ru-RU" sz="2000" dirty="0" smtClean="0"/>
          </a:p>
          <a:p>
            <a:r>
              <a:rPr lang="ru-RU" sz="2000" b="1" dirty="0" smtClean="0"/>
              <a:t>1 балл </a:t>
            </a:r>
            <a:r>
              <a:rPr lang="ru-RU" sz="2000" dirty="0" smtClean="0"/>
              <a:t>– было много непонятных моментов в решении задачи, самостоятельно бы не получилось решить, в будущем вряд ли смогу решить такую задачу.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В тетради:</a:t>
            </a:r>
          </a:p>
          <a:p>
            <a:pPr algn="ctr"/>
            <a:r>
              <a:rPr lang="ru-RU" sz="2000" b="1" dirty="0" smtClean="0"/>
              <a:t>Баллы</a:t>
            </a:r>
            <a:r>
              <a:rPr lang="ru-RU" sz="2000" dirty="0" smtClean="0"/>
              <a:t>:  … + … + … = …</a:t>
            </a:r>
          </a:p>
          <a:p>
            <a:r>
              <a:rPr lang="ru-RU" sz="2000" dirty="0" smtClean="0"/>
              <a:t>                                              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Самооценка</a:t>
            </a:r>
            <a:endParaRPr lang="ru-RU" sz="2800" i="1" dirty="0"/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949280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75656" y="1484784"/>
          <a:ext cx="6096000" cy="1828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Сумма баллов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Оценка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8 до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5 до 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От 3 до 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7744" y="37890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/>
              <a:t>В тетради:</a:t>
            </a:r>
          </a:p>
          <a:p>
            <a:pPr algn="ctr"/>
            <a:r>
              <a:rPr lang="ru-RU" sz="2000" b="1" dirty="0" smtClean="0"/>
              <a:t>Оценка</a:t>
            </a:r>
            <a:r>
              <a:rPr lang="ru-RU" sz="2000" dirty="0" smtClean="0"/>
              <a:t>: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83568" y="2420888"/>
            <a:ext cx="7705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Тема урока: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Обыкновенные дроби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Творческое задание</a:t>
            </a:r>
            <a:endParaRPr lang="ru-RU" sz="2800" i="1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755576" y="1340768"/>
            <a:ext cx="7704856" cy="4896544"/>
            <a:chOff x="755576" y="1340768"/>
            <a:chExt cx="7704856" cy="4896544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55576" y="1340768"/>
              <a:ext cx="7704856" cy="48965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Горизонтальный свиток 4"/>
            <p:cNvSpPr/>
            <p:nvPr/>
          </p:nvSpPr>
          <p:spPr>
            <a:xfrm>
              <a:off x="1187624" y="1484784"/>
              <a:ext cx="6840760" cy="792088"/>
            </a:xfrm>
            <a:prstGeom prst="horizontalScroll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51720" y="1700808"/>
              <a:ext cx="5112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i="1" dirty="0" smtClean="0"/>
                <a:t>Название вашей экспертной группы</a:t>
              </a:r>
              <a:endParaRPr lang="ru-RU" sz="2400" i="1" dirty="0"/>
            </a:p>
          </p:txBody>
        </p:sp>
        <p:sp>
          <p:nvSpPr>
            <p:cNvPr id="7" name="Овал 6"/>
            <p:cNvSpPr/>
            <p:nvPr/>
          </p:nvSpPr>
          <p:spPr>
            <a:xfrm>
              <a:off x="6012160" y="2996952"/>
              <a:ext cx="1656184" cy="1656184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96136" y="3573016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i="1" dirty="0" smtClean="0"/>
                <a:t>Эмблема</a:t>
              </a:r>
              <a:endParaRPr lang="ru-RU" sz="2400" i="1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115616" y="4293096"/>
              <a:ext cx="2880320" cy="158417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>
              <a:off x="1115616" y="3501008"/>
              <a:ext cx="2880320" cy="792088"/>
            </a:xfrm>
            <a:prstGeom prst="triangl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403648" y="4797152"/>
              <a:ext cx="576064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131840" y="4797152"/>
              <a:ext cx="576064" cy="4320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7544" y="1772816"/>
            <a:ext cx="4896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Среди </a:t>
            </a:r>
            <a:r>
              <a:rPr lang="ru-RU" sz="3600" b="1" dirty="0"/>
              <a:t>дробей </a:t>
            </a:r>
          </a:p>
          <a:p>
            <a:pPr>
              <a:spcBef>
                <a:spcPct val="50000"/>
              </a:spcBef>
            </a:pPr>
            <a:endParaRPr lang="ru-RU" sz="3600" b="1" dirty="0" smtClean="0"/>
          </a:p>
          <a:p>
            <a:pPr>
              <a:spcBef>
                <a:spcPct val="50000"/>
              </a:spcBef>
            </a:pPr>
            <a:r>
              <a:rPr lang="ru-RU" sz="3600" b="1" dirty="0" smtClean="0"/>
              <a:t>выберите </a:t>
            </a:r>
            <a:r>
              <a:rPr lang="ru-RU" sz="3600" b="1" dirty="0">
                <a:solidFill>
                  <a:srgbClr val="FF0000"/>
                </a:solidFill>
              </a:rPr>
              <a:t>неправильную</a:t>
            </a:r>
            <a:r>
              <a:rPr lang="ru-RU" sz="3600" b="1" dirty="0"/>
              <a:t> дробь.</a:t>
            </a:r>
            <a:r>
              <a:rPr lang="ru-RU" sz="3600" dirty="0"/>
              <a:t> 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1259632" y="2492896"/>
          <a:ext cx="2952750" cy="971550"/>
        </p:xfrm>
        <a:graphic>
          <a:graphicData uri="http://schemas.openxmlformats.org/presentationml/2006/ole">
            <p:oleObj spid="_x0000_s3074" name="Формула" r:id="rId3" imgW="863280" imgH="393480" progId="Equation.3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83568" y="1772816"/>
            <a:ext cx="439248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Сравните </a:t>
            </a:r>
            <a:r>
              <a:rPr lang="ru-RU" sz="3600" b="1" dirty="0"/>
              <a:t>числа </a:t>
            </a:r>
            <a:endParaRPr lang="ru-RU" sz="3600" b="1" dirty="0" smtClean="0"/>
          </a:p>
          <a:p>
            <a:pPr>
              <a:spcBef>
                <a:spcPct val="50000"/>
              </a:spcBef>
            </a:pPr>
            <a:endParaRPr lang="ru-RU" sz="3600" b="1" dirty="0"/>
          </a:p>
          <a:p>
            <a:pPr>
              <a:spcBef>
                <a:spcPct val="50000"/>
              </a:spcBef>
            </a:pPr>
            <a:r>
              <a:rPr lang="ru-RU" sz="3600" b="1" dirty="0"/>
              <a:t>и выберите </a:t>
            </a:r>
            <a:r>
              <a:rPr lang="ru-RU" sz="3600" b="1" dirty="0">
                <a:solidFill>
                  <a:srgbClr val="FF0000"/>
                </a:solidFill>
              </a:rPr>
              <a:t>наименьшее</a:t>
            </a:r>
            <a:r>
              <a:rPr lang="ru-RU" sz="3600" b="1" dirty="0"/>
              <a:t>.</a:t>
            </a:r>
            <a:r>
              <a:rPr lang="ru-RU" sz="3600" dirty="0"/>
              <a:t> </a:t>
            </a:r>
          </a:p>
        </p:txBody>
      </p:sp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1979712" y="2420888"/>
          <a:ext cx="1620886" cy="1008112"/>
        </p:xfrm>
        <a:graphic>
          <a:graphicData uri="http://schemas.openxmlformats.org/presentationml/2006/ole">
            <p:oleObj spid="_x0000_s4099" name="Формула" r:id="rId3" imgW="457200" imgH="39348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95536" y="1412776"/>
            <a:ext cx="5112816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Турист </a:t>
            </a:r>
            <a:r>
              <a:rPr lang="ru-RU" sz="3600" b="1" dirty="0"/>
              <a:t>прошел </a:t>
            </a:r>
            <a:endParaRPr lang="ru-RU" sz="3600" b="1" dirty="0" smtClean="0"/>
          </a:p>
          <a:p>
            <a:pPr>
              <a:spcBef>
                <a:spcPct val="50000"/>
              </a:spcBef>
            </a:pPr>
            <a:r>
              <a:rPr lang="ru-RU" sz="3600" b="1" dirty="0" smtClean="0"/>
              <a:t>намеченного </a:t>
            </a:r>
            <a:r>
              <a:rPr lang="ru-RU" sz="3600" b="1" dirty="0"/>
              <a:t>пути. Определите длину всего пути, </a:t>
            </a:r>
            <a:r>
              <a:rPr lang="ru-RU" sz="3600" b="1" dirty="0" smtClean="0"/>
              <a:t>если </a:t>
            </a:r>
            <a:r>
              <a:rPr lang="ru-RU" sz="3600" b="1" dirty="0"/>
              <a:t>он прошел </a:t>
            </a:r>
            <a:r>
              <a:rPr lang="ru-RU" sz="3600" b="1" dirty="0" smtClean="0"/>
              <a:t>30</a:t>
            </a:r>
            <a:r>
              <a:rPr lang="ru-RU" sz="3600" b="1" dirty="0" smtClean="0">
                <a:latin typeface="Times New Roman"/>
                <a:cs typeface="Times New Roman"/>
              </a:rPr>
              <a:t> </a:t>
            </a:r>
            <a:r>
              <a:rPr lang="ru-RU" sz="3600" b="1" dirty="0" smtClean="0"/>
              <a:t>км</a:t>
            </a:r>
            <a:r>
              <a:rPr lang="ru-RU" sz="3600" b="1" dirty="0"/>
              <a:t>.</a:t>
            </a:r>
          </a:p>
        </p:txBody>
      </p:sp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3563888" y="1340768"/>
          <a:ext cx="650875" cy="971550"/>
        </p:xfrm>
        <a:graphic>
          <a:graphicData uri="http://schemas.openxmlformats.org/presentationml/2006/ole">
            <p:oleObj spid="_x0000_s5123" name="Формула" r:id="rId3" imgW="190440" imgH="39348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55576" y="1988840"/>
            <a:ext cx="453675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Вычислите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1475656" y="2780928"/>
          <a:ext cx="2663825" cy="1300162"/>
        </p:xfrm>
        <a:graphic>
          <a:graphicData uri="http://schemas.openxmlformats.org/presentationml/2006/ole">
            <p:oleObj spid="_x0000_s6147" name="Формула" r:id="rId3" imgW="545760" imgH="393480" progId="Equation.3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755576" y="1988840"/>
            <a:ext cx="453675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Верно ли выполнено вычитание:</a:t>
            </a:r>
            <a:endParaRPr lang="ru-RU" sz="3600" dirty="0"/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683568" y="3140968"/>
          <a:ext cx="3840163" cy="1511300"/>
        </p:xfrm>
        <a:graphic>
          <a:graphicData uri="http://schemas.openxmlformats.org/presentationml/2006/ole">
            <p:oleObj spid="_x0000_s7171" name="Equation" r:id="rId3" imgW="787320" imgH="457200" progId="Equation.DSMT4">
              <p:embed/>
            </p:oleObj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5641741" y="4221088"/>
            <a:ext cx="2980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правильный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644008" y="3573016"/>
            <a:ext cx="5760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76" y="476672"/>
            <a:ext cx="3816424" cy="523220"/>
          </a:xfrm>
          <a:prstGeom prst="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/>
              <a:t>Устная работа</a:t>
            </a:r>
            <a:endParaRPr lang="ru-RU" sz="2800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80112" y="1268760"/>
            <a:ext cx="0" cy="5112568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724128" y="1340768"/>
            <a:ext cx="2894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математики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611560" y="5805264"/>
            <a:ext cx="1368152" cy="504056"/>
          </a:xfrm>
          <a:prstGeom prst="homePlat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940152" y="2132856"/>
            <a:ext cx="239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академия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060990" y="2852936"/>
            <a:ext cx="229421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числовой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1549" y="3501008"/>
            <a:ext cx="20954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институт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641741" y="4221088"/>
            <a:ext cx="29803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правильный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356992"/>
            <a:ext cx="2027609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55576" y="1556792"/>
            <a:ext cx="453675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Какая часть фигуры закрашена на рисунке?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84168" y="5013176"/>
            <a:ext cx="219162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решение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426</Words>
  <Application>Microsoft Office PowerPoint</Application>
  <PresentationFormat>Экран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Тема Office</vt:lpstr>
      <vt:lpstr>Equation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72</cp:revision>
  <dcterms:created xsi:type="dcterms:W3CDTF">2017-02-10T08:51:43Z</dcterms:created>
  <dcterms:modified xsi:type="dcterms:W3CDTF">2017-03-08T17:44:59Z</dcterms:modified>
</cp:coreProperties>
</file>