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5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988840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Всех с началом второй учебной четверти!</a:t>
            </a:r>
          </a:p>
          <a:p>
            <a:endParaRPr lang="ru-RU" sz="4400" b="1" dirty="0" smtClean="0">
              <a:solidFill>
                <a:srgbClr val="00B050"/>
              </a:solidFill>
              <a:latin typeface="Book Antiqua" pitchFamily="18" charset="0"/>
            </a:endParaRPr>
          </a:p>
          <a:p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Успехов, здоровья, добра!</a:t>
            </a:r>
            <a:endParaRPr lang="ru-RU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620688"/>
            <a:ext cx="72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Book Antiqua" pitchFamily="18" charset="0"/>
              </a:rPr>
              <a:t>№389</a:t>
            </a:r>
          </a:p>
          <a:p>
            <a:endParaRPr lang="ru-RU" sz="32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r>
              <a:rPr lang="ru-RU" sz="3200" b="1" dirty="0" smtClean="0">
                <a:solidFill>
                  <a:srgbClr val="7030A0"/>
                </a:solidFill>
                <a:latin typeface="Book Antiqua" pitchFamily="18" charset="0"/>
              </a:rPr>
              <a:t>№387 (для тех, кто справится быстрее)</a:t>
            </a:r>
            <a:endParaRPr lang="ru-RU" sz="32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6444208" y="2636912"/>
          <a:ext cx="1080120" cy="1297318"/>
        </p:xfrm>
        <a:graphic>
          <a:graphicData uri="http://schemas.openxmlformats.org/presentationml/2006/ole">
            <p:oleObj spid="_x0000_s8196" name="Equation" r:id="rId3" imgW="380880" imgH="457200" progId="Equation.DSMT4">
              <p:embed/>
            </p:oleObj>
          </a:graphicData>
        </a:graphic>
      </p:graphicFrame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1547664" y="4221088"/>
          <a:ext cx="1333500" cy="1296988"/>
        </p:xfrm>
        <a:graphic>
          <a:graphicData uri="http://schemas.openxmlformats.org/presentationml/2006/ole">
            <p:oleObj spid="_x0000_s8198" name="Equation" r:id="rId4" imgW="469800" imgH="457200" progId="Equation.DSMT4">
              <p:embed/>
            </p:oleObj>
          </a:graphicData>
        </a:graphic>
      </p:graphicFrame>
      <p:graphicFrame>
        <p:nvGraphicFramePr>
          <p:cNvPr id="8199" name="Object 4"/>
          <p:cNvGraphicFramePr>
            <a:graphicFrameLocks noChangeAspect="1"/>
          </p:cNvGraphicFramePr>
          <p:nvPr/>
        </p:nvGraphicFramePr>
        <p:xfrm>
          <a:off x="6372200" y="4077072"/>
          <a:ext cx="1441450" cy="1296988"/>
        </p:xfrm>
        <a:graphic>
          <a:graphicData uri="http://schemas.openxmlformats.org/presentationml/2006/ole">
            <p:oleObj spid="_x0000_s8199" name="Equation" r:id="rId5" imgW="507960" imgH="457200" progId="Equation.DSMT4">
              <p:embed/>
            </p:oleObj>
          </a:graphicData>
        </a:graphic>
      </p:graphicFrame>
      <p:graphicFrame>
        <p:nvGraphicFramePr>
          <p:cNvPr id="8200" name="Object 4"/>
          <p:cNvGraphicFramePr>
            <a:graphicFrameLocks noChangeAspect="1"/>
          </p:cNvGraphicFramePr>
          <p:nvPr/>
        </p:nvGraphicFramePr>
        <p:xfrm>
          <a:off x="1547664" y="836712"/>
          <a:ext cx="1441450" cy="1296988"/>
        </p:xfrm>
        <a:graphic>
          <a:graphicData uri="http://schemas.openxmlformats.org/presentationml/2006/ole">
            <p:oleObj spid="_x0000_s8200" name="Equation" r:id="rId6" imgW="507960" imgH="457200" progId="Equation.DSMT4">
              <p:embed/>
            </p:oleObj>
          </a:graphicData>
        </a:graphic>
      </p:graphicFrame>
      <p:graphicFrame>
        <p:nvGraphicFramePr>
          <p:cNvPr id="11" name="Object 4"/>
          <p:cNvGraphicFramePr>
            <a:graphicFrameLocks noChangeAspect="1"/>
          </p:cNvGraphicFramePr>
          <p:nvPr/>
        </p:nvGraphicFramePr>
        <p:xfrm>
          <a:off x="1331640" y="2420888"/>
          <a:ext cx="1801812" cy="1296988"/>
        </p:xfrm>
        <a:graphic>
          <a:graphicData uri="http://schemas.openxmlformats.org/presentationml/2006/ole">
            <p:oleObj spid="_x0000_s8201" name="Equation" r:id="rId7" imgW="634680" imgH="457200" progId="Equation.DSMT4">
              <p:embed/>
            </p:oleObj>
          </a:graphicData>
        </a:graphic>
      </p:graphicFrame>
      <p:graphicFrame>
        <p:nvGraphicFramePr>
          <p:cNvPr id="12" name="Object 4"/>
          <p:cNvGraphicFramePr>
            <a:graphicFrameLocks noChangeAspect="1"/>
          </p:cNvGraphicFramePr>
          <p:nvPr/>
        </p:nvGraphicFramePr>
        <p:xfrm>
          <a:off x="6012160" y="1052736"/>
          <a:ext cx="1874837" cy="1296987"/>
        </p:xfrm>
        <a:graphic>
          <a:graphicData uri="http://schemas.openxmlformats.org/presentationml/2006/ole">
            <p:oleObj spid="_x0000_s8202" name="Equation" r:id="rId8" imgW="6602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620688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Book Antiqua" pitchFamily="18" charset="0"/>
              </a:rPr>
              <a:t>№380 (где неизвестное находится с помощью вычитания?)</a:t>
            </a:r>
          </a:p>
          <a:p>
            <a:endParaRPr lang="ru-RU" sz="32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r>
              <a:rPr lang="ru-RU" sz="3200" b="1" dirty="0" smtClean="0">
                <a:solidFill>
                  <a:srgbClr val="7030A0"/>
                </a:solidFill>
                <a:latin typeface="Book Antiqua" pitchFamily="18" charset="0"/>
              </a:rPr>
              <a:t>№381(а) (для тех, кто справится быстрее)</a:t>
            </a:r>
            <a:endParaRPr lang="ru-RU" sz="32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620688"/>
            <a:ext cx="7200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Book Antiqua" pitchFamily="18" charset="0"/>
              </a:rPr>
              <a:t>Из двух задач – №392 и №393 выбрать ту, решение которой можно записать в виде одного выражения и не запутаться!</a:t>
            </a:r>
          </a:p>
          <a:p>
            <a:endParaRPr lang="ru-RU" sz="3200" b="1" dirty="0" smtClean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827584" y="2003356"/>
            <a:ext cx="7200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latin typeface="Book Antiqua" pitchFamily="18" charset="0"/>
              </a:rPr>
              <a:t>Д/З  № 414(а, д, е),</a:t>
            </a:r>
          </a:p>
          <a:p>
            <a:r>
              <a:rPr lang="ru-RU" sz="4400" b="1" dirty="0" smtClean="0">
                <a:latin typeface="Book Antiqua" pitchFamily="18" charset="0"/>
              </a:rPr>
              <a:t> </a:t>
            </a:r>
            <a:r>
              <a:rPr lang="ru-RU" sz="4400" b="1" dirty="0" smtClean="0">
                <a:latin typeface="Book Antiqua" pitchFamily="18" charset="0"/>
              </a:rPr>
              <a:t>        415(</a:t>
            </a:r>
            <a:r>
              <a:rPr lang="ru-RU" sz="4400" b="1" dirty="0" err="1" smtClean="0">
                <a:latin typeface="Book Antiqua" pitchFamily="18" charset="0"/>
              </a:rPr>
              <a:t>а-д</a:t>
            </a:r>
            <a:r>
              <a:rPr lang="ru-RU" sz="4400" b="1" dirty="0" smtClean="0">
                <a:latin typeface="Book Antiqua" pitchFamily="18" charset="0"/>
              </a:rPr>
              <a:t>), 416(а, б)</a:t>
            </a:r>
          </a:p>
          <a:p>
            <a:endParaRPr lang="ru-RU" sz="3200" b="1" dirty="0" smtClean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052736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12 + 39 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2204864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170 – 64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645024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Сложение и вычитание натуральных чисел</a:t>
            </a:r>
            <a:endParaRPr lang="ru-RU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052736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44,8</a:t>
            </a:r>
            <a:r>
              <a:rPr lang="ru-RU" sz="6000" b="1" dirty="0" smtClean="0"/>
              <a:t> + </a:t>
            </a:r>
            <a:r>
              <a:rPr lang="en-US" sz="6000" b="1" dirty="0" smtClean="0"/>
              <a:t>16,12</a:t>
            </a:r>
            <a:r>
              <a:rPr lang="ru-RU" sz="6000" b="1" dirty="0" smtClean="0"/>
              <a:t> </a:t>
            </a:r>
            <a:endParaRPr lang="ru-RU" sz="6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907704" y="2204864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/>
              <a:t>10 – </a:t>
            </a:r>
            <a:r>
              <a:rPr lang="en-US" sz="6000" b="1" dirty="0" smtClean="0"/>
              <a:t>7,01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71600" y="3645024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Сложение и вычитание десятичных дробей</a:t>
            </a:r>
            <a:endParaRPr lang="ru-RU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2492896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Сложение и вычитание дробей с одинаковыми знаменателями</a:t>
            </a:r>
            <a:endParaRPr lang="ru-RU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259632" y="692696"/>
          <a:ext cx="1656060" cy="1753475"/>
        </p:xfrm>
        <a:graphic>
          <a:graphicData uri="http://schemas.openxmlformats.org/presentationml/2006/ole">
            <p:oleObj spid="_x0000_s1026" name="Equation" r:id="rId3" imgW="431640" imgH="4572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868144" y="4221088"/>
          <a:ext cx="2386012" cy="1754187"/>
        </p:xfrm>
        <a:graphic>
          <a:graphicData uri="http://schemas.openxmlformats.org/presentationml/2006/ole">
            <p:oleObj spid="_x0000_s1027" name="Equation" r:id="rId4" imgW="6220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2276872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Сложение и вычитание смешанных дробей (чисел) с одинаковыми знаменателями</a:t>
            </a:r>
            <a:endParaRPr lang="ru-RU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755576" y="476672"/>
          <a:ext cx="2730500" cy="1754188"/>
        </p:xfrm>
        <a:graphic>
          <a:graphicData uri="http://schemas.openxmlformats.org/presentationml/2006/ole">
            <p:oleObj spid="_x0000_s3074" name="Equation" r:id="rId3" imgW="711000" imgH="4572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436096" y="4437112"/>
          <a:ext cx="3067050" cy="1754187"/>
        </p:xfrm>
        <a:graphic>
          <a:graphicData uri="http://schemas.openxmlformats.org/presentationml/2006/ole">
            <p:oleObj spid="_x0000_s3075" name="Equation" r:id="rId4" imgW="79992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2492896"/>
            <a:ext cx="72008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00B050"/>
                </a:solidFill>
                <a:latin typeface="Book Antiqua" pitchFamily="18" charset="0"/>
              </a:rPr>
              <a:t>Сложение и вычитание дробей с разными знаменателями</a:t>
            </a:r>
            <a:endParaRPr lang="ru-RU" sz="4400" b="1" dirty="0">
              <a:solidFill>
                <a:srgbClr val="00B050"/>
              </a:solidFill>
              <a:latin typeface="Book Antiqu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259632" y="692696"/>
          <a:ext cx="1656060" cy="1753475"/>
        </p:xfrm>
        <a:graphic>
          <a:graphicData uri="http://schemas.openxmlformats.org/presentationml/2006/ole">
            <p:oleObj spid="_x0000_s2050" name="Equation" r:id="rId3" imgW="431640" imgH="4572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5891213" y="4221163"/>
          <a:ext cx="2336800" cy="1754187"/>
        </p:xfrm>
        <a:graphic>
          <a:graphicData uri="http://schemas.openxmlformats.org/presentationml/2006/ole">
            <p:oleObj spid="_x0000_s2051" name="Equation" r:id="rId4" imgW="60948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2492896"/>
            <a:ext cx="7200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latin typeface="Book Antiqua" pitchFamily="18" charset="0"/>
              </a:rPr>
              <a:t>Сложение и вычитание смешанных </a:t>
            </a:r>
            <a:r>
              <a:rPr lang="ru-RU" sz="4400" b="1" dirty="0" smtClean="0">
                <a:solidFill>
                  <a:srgbClr val="7030A0"/>
                </a:solidFill>
                <a:latin typeface="Book Antiqua" pitchFamily="18" charset="0"/>
              </a:rPr>
              <a:t>чисел</a:t>
            </a:r>
            <a:endParaRPr lang="ru-RU" sz="44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844550" y="692150"/>
          <a:ext cx="2486025" cy="1754188"/>
        </p:xfrm>
        <a:graphic>
          <a:graphicData uri="http://schemas.openxmlformats.org/presentationml/2006/ole">
            <p:oleObj spid="_x0000_s4098" name="Equation" r:id="rId3" imgW="647640" imgH="45720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932040" y="4221088"/>
          <a:ext cx="3359150" cy="1754187"/>
        </p:xfrm>
        <a:graphic>
          <a:graphicData uri="http://schemas.openxmlformats.org/presentationml/2006/ole">
            <p:oleObj spid="_x0000_s4099" name="Equation" r:id="rId4" imgW="87624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99592" y="1628800"/>
            <a:ext cx="7200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7030A0"/>
                </a:solidFill>
                <a:latin typeface="Book Antiqua" pitchFamily="18" charset="0"/>
              </a:rPr>
              <a:t>Тема урока:</a:t>
            </a:r>
          </a:p>
          <a:p>
            <a:endParaRPr lang="ru-RU" sz="4400" b="1" dirty="0" smtClean="0">
              <a:solidFill>
                <a:srgbClr val="7030A0"/>
              </a:solidFill>
              <a:latin typeface="Book Antiqua" pitchFamily="18" charset="0"/>
            </a:endParaRPr>
          </a:p>
          <a:p>
            <a:r>
              <a:rPr lang="ru-RU" sz="4400" b="1" dirty="0" smtClean="0">
                <a:solidFill>
                  <a:srgbClr val="7030A0"/>
                </a:solidFill>
                <a:latin typeface="Book Antiqua" pitchFamily="18" charset="0"/>
              </a:rPr>
              <a:t>Сложение </a:t>
            </a:r>
            <a:r>
              <a:rPr lang="ru-RU" sz="4400" b="1" dirty="0" smtClean="0">
                <a:solidFill>
                  <a:srgbClr val="7030A0"/>
                </a:solidFill>
                <a:latin typeface="Book Antiqua" pitchFamily="18" charset="0"/>
              </a:rPr>
              <a:t>и вычитание смешанных </a:t>
            </a:r>
            <a:r>
              <a:rPr lang="ru-RU" sz="4400" b="1" dirty="0" smtClean="0">
                <a:solidFill>
                  <a:srgbClr val="7030A0"/>
                </a:solidFill>
                <a:latin typeface="Book Antiqua" pitchFamily="18" charset="0"/>
              </a:rPr>
              <a:t>чисел</a:t>
            </a:r>
            <a:endParaRPr lang="ru-RU" sz="44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707904" y="2852936"/>
          <a:ext cx="487362" cy="730250"/>
        </p:xfrm>
        <a:graphic>
          <a:graphicData uri="http://schemas.openxmlformats.org/presentationml/2006/ole">
            <p:oleObj spid="_x0000_s6146" name="Equation" r:id="rId3" imgW="126720" imgH="190440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499992" y="4293096"/>
          <a:ext cx="1314450" cy="1754187"/>
        </p:xfrm>
        <a:graphic>
          <a:graphicData uri="http://schemas.openxmlformats.org/presentationml/2006/ole">
            <p:oleObj spid="_x0000_s6147" name="Equation" r:id="rId4" imgW="342720" imgH="457200" progId="Equation.DSMT4">
              <p:embed/>
            </p:oleObj>
          </a:graphicData>
        </a:graphic>
      </p:graphicFrame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259632" y="3933056"/>
          <a:ext cx="1022350" cy="1754188"/>
        </p:xfrm>
        <a:graphic>
          <a:graphicData uri="http://schemas.openxmlformats.org/presentationml/2006/ole">
            <p:oleObj spid="_x0000_s6148" name="Equation" r:id="rId5" imgW="266400" imgH="457200" progId="Equation.DSMT4">
              <p:embed/>
            </p:oleObj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6516216" y="2780928"/>
          <a:ext cx="1168400" cy="1754187"/>
        </p:xfrm>
        <a:graphic>
          <a:graphicData uri="http://schemas.openxmlformats.org/presentationml/2006/ole">
            <p:oleObj spid="_x0000_s6149" name="Equation" r:id="rId6" imgW="304560" imgH="457200" progId="Equation.DSMT4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827584" y="620688"/>
            <a:ext cx="7200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  <a:latin typeface="Book Antiqua" pitchFamily="18" charset="0"/>
              </a:rPr>
              <a:t>Назовите дробную часть чисел в виде неправильной дроби, уменьшив целую часть этих чисел на 1</a:t>
            </a:r>
            <a:endParaRPr lang="ru-RU" sz="3200" b="1" dirty="0">
              <a:solidFill>
                <a:srgbClr val="7030A0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161</Words>
  <Application>Microsoft Office PowerPoint</Application>
  <PresentationFormat>Экран (4:3)</PresentationFormat>
  <Paragraphs>26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MathType 5.0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22</cp:revision>
  <dcterms:created xsi:type="dcterms:W3CDTF">2015-11-09T15:15:26Z</dcterms:created>
  <dcterms:modified xsi:type="dcterms:W3CDTF">2015-11-09T16:40:51Z</dcterms:modified>
</cp:coreProperties>
</file>