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6" r:id="rId2"/>
    <p:sldId id="260" r:id="rId3"/>
    <p:sldId id="261" r:id="rId4"/>
    <p:sldId id="270" r:id="rId5"/>
    <p:sldId id="262" r:id="rId6"/>
    <p:sldId id="263" r:id="rId7"/>
    <p:sldId id="264" r:id="rId8"/>
    <p:sldId id="269" r:id="rId9"/>
    <p:sldId id="265" r:id="rId10"/>
    <p:sldId id="267" r:id="rId11"/>
    <p:sldId id="259" r:id="rId12"/>
    <p:sldId id="271" r:id="rId13"/>
    <p:sldId id="268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29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0" autoAdjust="0"/>
    <p:restoredTop sz="98413" autoAdjust="0"/>
  </p:normalViewPr>
  <p:slideViewPr>
    <p:cSldViewPr>
      <p:cViewPr>
        <p:scale>
          <a:sx n="90" d="100"/>
          <a:sy n="90" d="100"/>
        </p:scale>
        <p:origin x="-86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65AE4-4B67-4D6E-A1CC-609AE9DA52D2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49D6D-46AE-47F7-8300-EF5849B97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49D6D-46AE-47F7-8300-EF5849B97A6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49D6D-46AE-47F7-8300-EF5849B97A6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51A2-89B1-4494-9F9A-C64D86455FD7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267A-CF79-4A09-B168-63115B2D4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2852936"/>
            <a:ext cx="6192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Неполные квадратные уравнения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75656" y="2636912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Уравнение имеет 1 корень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6296" y="5877272"/>
            <a:ext cx="118813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3645024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Старший коэффициент больше, чем корень, на 2,2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47964" y="180882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записи уравнения 3 цифры «2»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4581128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Уравнение </a:t>
            </a:r>
          </a:p>
          <a:p>
            <a:pPr algn="ctr"/>
            <a:r>
              <a:rPr lang="ru-RU" sz="2000" dirty="0" smtClean="0"/>
              <a:t>очень </a:t>
            </a:r>
          </a:p>
          <a:p>
            <a:pPr algn="ctr"/>
            <a:r>
              <a:rPr lang="ru-RU" sz="2000" dirty="0" smtClean="0"/>
              <a:t>простое =)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Игра «Ромашка»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 rot="19217169">
            <a:off x="2061352" y="4212802"/>
            <a:ext cx="2812293" cy="16003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1017117">
            <a:off x="5026985" y="3539825"/>
            <a:ext cx="2992822" cy="16771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1151636">
            <a:off x="1262924" y="2248040"/>
            <a:ext cx="3090792" cy="15694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7699351">
            <a:off x="3946732" y="1593180"/>
            <a:ext cx="2622536" cy="17093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>
            <a:off x="4391980" y="4509120"/>
            <a:ext cx="1044116" cy="3960440"/>
          </a:xfrm>
          <a:prstGeom prst="arc">
            <a:avLst/>
          </a:prstGeom>
          <a:ln w="1174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527884" y="2996952"/>
            <a:ext cx="2268252" cy="1584176"/>
          </a:xfrm>
          <a:prstGeom prst="ellipse">
            <a:avLst/>
          </a:prstGeom>
          <a:solidFill>
            <a:srgbClr val="DAE329"/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959932" y="3501008"/>
          <a:ext cx="1479550" cy="520700"/>
        </p:xfrm>
        <a:graphic>
          <a:graphicData uri="http://schemas.openxmlformats.org/presentationml/2006/ole">
            <p:oleObj spid="_x0000_s19459" name="Equation" r:id="rId3" imgW="7236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395536" y="1124744"/>
            <a:ext cx="8352928" cy="5346926"/>
            <a:chOff x="142844" y="1214422"/>
            <a:chExt cx="8929718" cy="5643578"/>
          </a:xfrm>
        </p:grpSpPr>
        <p:sp>
          <p:nvSpPr>
            <p:cNvPr id="4" name="Овал 3"/>
            <p:cNvSpPr/>
            <p:nvPr/>
          </p:nvSpPr>
          <p:spPr>
            <a:xfrm>
              <a:off x="357158" y="1571612"/>
              <a:ext cx="8429684" cy="500066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785786" y="1928802"/>
              <a:ext cx="7562904" cy="4295804"/>
            </a:xfrm>
            <a:prstGeom prst="ellipse">
              <a:avLst/>
            </a:pr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Двойная стрелка вверх/вниз 5"/>
            <p:cNvSpPr/>
            <p:nvPr/>
          </p:nvSpPr>
          <p:spPr>
            <a:xfrm>
              <a:off x="4429124" y="1214422"/>
              <a:ext cx="285752" cy="5643578"/>
            </a:xfrm>
            <a:prstGeom prst="up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Двойная стрелка влево/вправо 7"/>
            <p:cNvSpPr/>
            <p:nvPr/>
          </p:nvSpPr>
          <p:spPr>
            <a:xfrm>
              <a:off x="142844" y="4000504"/>
              <a:ext cx="8929718" cy="214314"/>
            </a:xfrm>
            <a:prstGeom prst="left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857356" y="2857496"/>
              <a:ext cx="2714644" cy="2357454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572000" y="2857496"/>
              <a:ext cx="2714644" cy="2357454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4929190" y="1357298"/>
              <a:ext cx="714380" cy="714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rot="10800000" flipV="1">
              <a:off x="3643306" y="2071678"/>
              <a:ext cx="500066" cy="7143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929190" y="4572008"/>
              <a:ext cx="500066" cy="35719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827584" y="44066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Офтальмотренажёр 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91580" y="1268760"/>
            <a:ext cx="7560121" cy="2354491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Franklin Gothic Book" pitchFamily="34" charset="0"/>
              </a:rPr>
              <a:t>От </a:t>
            </a:r>
            <a:r>
              <a:rPr lang="ru-RU" sz="2400" dirty="0">
                <a:latin typeface="Franklin Gothic Book" pitchFamily="34" charset="0"/>
              </a:rPr>
              <a:t>острова </a:t>
            </a:r>
            <a:r>
              <a:rPr lang="ru-RU" sz="2400" i="1" dirty="0">
                <a:latin typeface="Franklin Gothic Book" pitchFamily="34" charset="0"/>
              </a:rPr>
              <a:t>Фарго-Пи</a:t>
            </a:r>
            <a:r>
              <a:rPr lang="ru-RU" sz="2400" dirty="0">
                <a:latin typeface="Franklin Gothic Book" pitchFamily="34" charset="0"/>
              </a:rPr>
              <a:t> одновременно отплыли 2 плота: </a:t>
            </a:r>
            <a:r>
              <a:rPr lang="ru-RU" sz="2400" dirty="0" smtClean="0">
                <a:latin typeface="Franklin Gothic Book" pitchFamily="34" charset="0"/>
              </a:rPr>
              <a:t>первый – </a:t>
            </a:r>
            <a:r>
              <a:rPr lang="ru-RU" sz="2400" dirty="0">
                <a:latin typeface="Franklin Gothic Book" pitchFamily="34" charset="0"/>
              </a:rPr>
              <a:t>на </a:t>
            </a:r>
            <a:r>
              <a:rPr lang="ru-RU" sz="2400" dirty="0" smtClean="0">
                <a:latin typeface="Franklin Gothic Book" pitchFamily="34" charset="0"/>
              </a:rPr>
              <a:t>север, </a:t>
            </a:r>
            <a:r>
              <a:rPr lang="ru-RU" sz="2400" dirty="0">
                <a:latin typeface="Franklin Gothic Book" pitchFamily="34" charset="0"/>
              </a:rPr>
              <a:t>а </a:t>
            </a:r>
            <a:r>
              <a:rPr lang="ru-RU" sz="2400" dirty="0" smtClean="0">
                <a:latin typeface="Franklin Gothic Book" pitchFamily="34" charset="0"/>
              </a:rPr>
              <a:t>второй – </a:t>
            </a:r>
            <a:r>
              <a:rPr lang="ru-RU" sz="2400" dirty="0">
                <a:latin typeface="Franklin Gothic Book" pitchFamily="34" charset="0"/>
              </a:rPr>
              <a:t>на восток со скоростью 2,5 км/ч. Найдите </a:t>
            </a:r>
            <a:r>
              <a:rPr lang="ru-RU" sz="2400" dirty="0" smtClean="0">
                <a:latin typeface="Franklin Gothic Book" pitchFamily="34" charset="0"/>
              </a:rPr>
              <a:t>скорость первого плота, если через 2 часа после отплытия расстояние </a:t>
            </a:r>
            <a:r>
              <a:rPr lang="ru-RU" sz="2400" dirty="0">
                <a:latin typeface="Franklin Gothic Book" pitchFamily="34" charset="0"/>
              </a:rPr>
              <a:t>между </a:t>
            </a:r>
            <a:r>
              <a:rPr lang="ru-RU" sz="2400" dirty="0" smtClean="0">
                <a:latin typeface="Franklin Gothic Book" pitchFamily="34" charset="0"/>
              </a:rPr>
              <a:t>плотами было 13 км.</a:t>
            </a:r>
            <a:endParaRPr lang="ru-RU" sz="2400" dirty="0">
              <a:latin typeface="Franklin Gothic Book" pitchFamily="34" charset="0"/>
            </a:endParaRP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pic>
        <p:nvPicPr>
          <p:cNvPr id="5" name="Picture 9" descr="C:\Users\Михаил\Desktop\ПАПКА\85294546_3422645_Chujayadu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900" y="3933056"/>
            <a:ext cx="18478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7416316" y="5733256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7668344" y="5805264"/>
            <a:ext cx="504056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7584" y="44066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Два плота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556792"/>
            <a:ext cx="6804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При каких </a:t>
            </a:r>
            <a:r>
              <a:rPr lang="ru-RU" sz="2800" b="1" i="1" dirty="0" smtClean="0"/>
              <a:t>а</a:t>
            </a:r>
            <a:r>
              <a:rPr lang="ru-RU" sz="2800" b="1" dirty="0" smtClean="0"/>
              <a:t> уравнение является неполным квадратным уравнением?</a:t>
            </a:r>
            <a:endParaRPr lang="ru-RU" sz="2800" b="1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27684" y="2924944"/>
          <a:ext cx="5550714" cy="756084"/>
        </p:xfrm>
        <a:graphic>
          <a:graphicData uri="http://schemas.openxmlformats.org/presentationml/2006/ole">
            <p:oleObj spid="_x0000_s29698" name="Equation" r:id="rId3" imgW="1866600" imgH="253800" progId="Equation.DSMT4">
              <p:embed/>
            </p:oleObj>
          </a:graphicData>
        </a:graphic>
      </p:graphicFrame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7452320" y="5913276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7704348" y="5985284"/>
            <a:ext cx="504056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7584" y="44066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Уравнение с параметром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0291" y="1700808"/>
            <a:ext cx="7704137" cy="1615827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Произведение двух чисел равно их среднему арифметическому, а разность этих чисел равна 1. Найдите такие числа.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44066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Дополнительная задача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376772"/>
          <a:ext cx="7920879" cy="4176464"/>
        </p:xfrm>
        <a:graphic>
          <a:graphicData uri="http://schemas.openxmlformats.org/drawingml/2006/table">
            <a:tbl>
              <a:tblPr/>
              <a:tblGrid>
                <a:gridCol w="2448272"/>
                <a:gridCol w="2520280"/>
                <a:gridCol w="2952327"/>
              </a:tblGrid>
              <a:tr h="321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Первый уровень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Второй уровень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Третий уровень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Из данных уравнений выберите неполные квадратные уравнения: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А) – 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11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+ 4 = 0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Б)  </a:t>
                      </a:r>
                      <a:r>
                        <a:rPr lang="ru-RU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+ 3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= 0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 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В)  3</a:t>
                      </a:r>
                      <a:r>
                        <a:rPr lang="en-US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11 = 0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 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Г)  8</a:t>
                      </a:r>
                      <a:r>
                        <a:rPr lang="en-US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5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= 10.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Решите уравнение: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en-US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81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= 0.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Решите уравнение: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en-US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7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3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7</a:t>
                      </a:r>
                      <a:r>
                        <a:rPr lang="en-US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+ 6.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Решите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уравнение: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При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каких значениях </a:t>
                      </a: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уравнение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 (</a:t>
                      </a:r>
                      <a:r>
                        <a:rPr lang="ru-RU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– 1)</a:t>
                      </a:r>
                      <a:r>
                        <a:rPr lang="ru-RU" sz="2000" i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+ 2 – 4</a:t>
                      </a:r>
                      <a:r>
                        <a:rPr lang="ru-RU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= 0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является неполным квадратным уравнением?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Решите уравнение: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455876" y="2924944"/>
          <a:ext cx="1581150" cy="720725"/>
        </p:xfrm>
        <a:graphic>
          <a:graphicData uri="http://schemas.openxmlformats.org/presentationml/2006/ole">
            <p:oleObj spid="_x0000_s30721" name="Equation" r:id="rId3" imgW="1002960" imgH="457200" progId="Equation.DSMT4">
              <p:embed/>
            </p:oleObj>
          </a:graphicData>
        </a:graphic>
      </p:graphicFrame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012160" y="3681028"/>
          <a:ext cx="1600200" cy="719137"/>
        </p:xfrm>
        <a:graphic>
          <a:graphicData uri="http://schemas.openxmlformats.org/presentationml/2006/ole">
            <p:oleObj spid="_x0000_s30722" name="Equation" r:id="rId4" imgW="1015920" imgH="4572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44066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Трёхуровневая самостоятельная работа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54868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Трёхуровневая самостоятельная работа (ответы)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1" y="1088740"/>
          <a:ext cx="7236805" cy="1718516"/>
        </p:xfrm>
        <a:graphic>
          <a:graphicData uri="http://schemas.openxmlformats.org/drawingml/2006/table">
            <a:tbl>
              <a:tblPr/>
              <a:tblGrid>
                <a:gridCol w="2412016"/>
                <a:gridCol w="2412016"/>
                <a:gridCol w="2412773"/>
              </a:tblGrid>
              <a:tr h="522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Первый </a:t>
                      </a: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уровень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 (1 балл)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Второй </a:t>
                      </a: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уровень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(2 балла)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Третий </a:t>
                      </a: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уровень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66"/>
                          </a:solidFill>
                          <a:latin typeface="Times New Roman"/>
                          <a:ea typeface="Times New Roman"/>
                        </a:rPr>
                        <a:t>(3 балла)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В.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–9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9.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–3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 3.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0;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–9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№1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0,5;</a:t>
                      </a: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№2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408204" y="2204864"/>
          <a:ext cx="486412" cy="648072"/>
        </p:xfrm>
        <a:graphic>
          <a:graphicData uri="http://schemas.openxmlformats.org/presentationml/2006/ole">
            <p:oleObj spid="_x0000_s36867" name="Equation" r:id="rId3" imgW="342720" imgH="4572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45750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Ответы 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2960948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Критерии самооценки</a:t>
            </a:r>
            <a:endParaRPr lang="ru-RU" sz="2800" dirty="0">
              <a:latin typeface="Book Antiqua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0" y="3645024"/>
          <a:ext cx="6096000" cy="276625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набранных баллов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Итоговая оценка за урок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–</a:t>
                      </a:r>
                      <a:r>
                        <a:rPr lang="en-US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– 7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– 12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– 16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17 и более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5/5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44" y="1520788"/>
            <a:ext cx="6516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ym typeface="Mathematica3"/>
              </a:rPr>
              <a:t> </a:t>
            </a:r>
            <a:r>
              <a:rPr lang="ru-RU" sz="3200" b="1" dirty="0" smtClean="0"/>
              <a:t>27 (стр. 169)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565520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Домашнее задание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40961" name="Picture 1" descr="F:\ОУ алгебра 8\26881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908" y="2600908"/>
            <a:ext cx="1836204" cy="2451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5" y="1556792"/>
          <a:ext cx="7452827" cy="47297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3408"/>
                <a:gridCol w="914025"/>
                <a:gridCol w="984336"/>
                <a:gridCol w="914025"/>
                <a:gridCol w="3867033"/>
              </a:tblGrid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Уравнение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–10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–8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6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252086" y="2214554"/>
          <a:ext cx="2500330" cy="571504"/>
        </p:xfrm>
        <a:graphic>
          <a:graphicData uri="http://schemas.openxmlformats.org/presentationml/2006/ole">
            <p:oleObj spid="_x0000_s1026" name="Формула" r:id="rId3" imgW="888840" imgH="2030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931408" y="2857500"/>
          <a:ext cx="3143250" cy="571500"/>
        </p:xfrm>
        <a:graphic>
          <a:graphicData uri="http://schemas.openxmlformats.org/presentationml/2006/ole">
            <p:oleObj spid="_x0000_s1027" name="Формула" r:id="rId4" imgW="1117440" imgH="203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94958" y="3571875"/>
          <a:ext cx="2071687" cy="571500"/>
        </p:xfrm>
        <a:graphic>
          <a:graphicData uri="http://schemas.openxmlformats.org/presentationml/2006/ole">
            <p:oleObj spid="_x0000_s1028" name="Формула" r:id="rId5" imgW="736560" imgH="2030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518783" y="4214813"/>
          <a:ext cx="1965325" cy="571500"/>
        </p:xfrm>
        <a:graphic>
          <a:graphicData uri="http://schemas.openxmlformats.org/presentationml/2006/ole">
            <p:oleObj spid="_x0000_s1029" name="Формула" r:id="rId6" imgW="698400" imgH="203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180645" y="4929188"/>
          <a:ext cx="2786063" cy="571500"/>
        </p:xfrm>
        <a:graphic>
          <a:graphicData uri="http://schemas.openxmlformats.org/presentationml/2006/ole">
            <p:oleObj spid="_x0000_s1030" name="Формула" r:id="rId7" imgW="990360" imgH="203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520370" y="5678488"/>
          <a:ext cx="2106613" cy="500062"/>
        </p:xfrm>
        <a:graphic>
          <a:graphicData uri="http://schemas.openxmlformats.org/presentationml/2006/ole">
            <p:oleObj spid="_x0000_s1031" name="Формула" r:id="rId8" imgW="749160" imgH="17748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55576" y="5633864"/>
            <a:ext cx="7596844" cy="74746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Устная работа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556" y="1675542"/>
            <a:ext cx="7956884" cy="39857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2300" dirty="0" smtClean="0">
                <a:latin typeface="Book Antiqua" pitchFamily="18" charset="0"/>
              </a:rPr>
              <a:t>В алгебраическом трактате </a:t>
            </a:r>
            <a:r>
              <a:rPr lang="ru-RU" sz="2300" i="1" dirty="0" smtClean="0">
                <a:latin typeface="Book Antiqua" pitchFamily="18" charset="0"/>
              </a:rPr>
              <a:t>аль-Хорезми</a:t>
            </a:r>
            <a:r>
              <a:rPr lang="ru-RU" sz="2300" dirty="0" smtClean="0">
                <a:latin typeface="Book Antiqua" pitchFamily="18" charset="0"/>
              </a:rPr>
              <a:t> дается классификация линейных и квадратных уравнений. </a:t>
            </a:r>
          </a:p>
          <a:p>
            <a:r>
              <a:rPr lang="ru-RU" sz="2300" dirty="0" smtClean="0">
                <a:latin typeface="Book Antiqua" pitchFamily="18" charset="0"/>
              </a:rPr>
              <a:t>Автор насчитывает </a:t>
            </a:r>
            <a:r>
              <a:rPr lang="ru-RU" sz="2300" dirty="0" smtClean="0">
                <a:latin typeface="Book Antiqua" pitchFamily="18" charset="0"/>
              </a:rPr>
              <a:t> 6  видов </a:t>
            </a:r>
            <a:r>
              <a:rPr lang="ru-RU" sz="2300" dirty="0" smtClean="0">
                <a:latin typeface="Book Antiqua" pitchFamily="18" charset="0"/>
              </a:rPr>
              <a:t>уравнений, выражая их следующим образом: </a:t>
            </a:r>
          </a:p>
          <a:p>
            <a:endParaRPr lang="ru-RU" sz="2300" dirty="0" smtClean="0">
              <a:latin typeface="Book Antiqua" pitchFamily="18" charset="0"/>
            </a:endParaRPr>
          </a:p>
          <a:p>
            <a:pPr lvl="0"/>
            <a:r>
              <a:rPr lang="ru-RU" sz="2300" dirty="0" smtClean="0">
                <a:latin typeface="Book Antiqua" pitchFamily="18" charset="0"/>
              </a:rPr>
              <a:t>  1) «Квадраты равны корням», т. е. </a:t>
            </a:r>
            <a:r>
              <a:rPr lang="ru-RU" sz="2300" b="1" dirty="0" smtClean="0">
                <a:latin typeface="Book Antiqua" pitchFamily="18" charset="0"/>
              </a:rPr>
              <a:t>ах</a:t>
            </a:r>
            <a:r>
              <a:rPr lang="ru-RU" sz="2300" b="1" baseline="30000" dirty="0" smtClean="0">
                <a:latin typeface="Book Antiqua" pitchFamily="18" charset="0"/>
              </a:rPr>
              <a:t>2</a:t>
            </a:r>
            <a:r>
              <a:rPr lang="ru-RU" sz="2300" b="1" dirty="0" smtClean="0">
                <a:latin typeface="Book Antiqua" pitchFamily="18" charset="0"/>
              </a:rPr>
              <a:t> = </a:t>
            </a:r>
            <a:r>
              <a:rPr lang="ru-RU" sz="2300" b="1" dirty="0" err="1" smtClean="0">
                <a:latin typeface="Book Antiqua" pitchFamily="18" charset="0"/>
              </a:rPr>
              <a:t>bх</a:t>
            </a:r>
            <a:r>
              <a:rPr lang="ru-RU" sz="2300" b="1" dirty="0" smtClean="0">
                <a:latin typeface="Book Antiqua" pitchFamily="18" charset="0"/>
              </a:rPr>
              <a:t>. </a:t>
            </a:r>
          </a:p>
          <a:p>
            <a:pPr lvl="0"/>
            <a:r>
              <a:rPr lang="ru-RU" sz="2300" dirty="0" smtClean="0">
                <a:latin typeface="Book Antiqua" pitchFamily="18" charset="0"/>
              </a:rPr>
              <a:t>  2) «Квадраты равны числу», т. е. </a:t>
            </a:r>
            <a:r>
              <a:rPr lang="ru-RU" sz="2300" b="1" dirty="0" smtClean="0">
                <a:latin typeface="Book Antiqua" pitchFamily="18" charset="0"/>
              </a:rPr>
              <a:t>ах</a:t>
            </a:r>
            <a:r>
              <a:rPr lang="ru-RU" sz="2300" b="1" baseline="30000" dirty="0" smtClean="0">
                <a:latin typeface="Book Antiqua" pitchFamily="18" charset="0"/>
              </a:rPr>
              <a:t>2</a:t>
            </a:r>
            <a:r>
              <a:rPr lang="ru-RU" sz="2300" b="1" dirty="0" smtClean="0">
                <a:latin typeface="Book Antiqua" pitchFamily="18" charset="0"/>
              </a:rPr>
              <a:t> = с. </a:t>
            </a:r>
          </a:p>
          <a:p>
            <a:pPr lvl="0"/>
            <a:r>
              <a:rPr lang="ru-RU" sz="2300" dirty="0" smtClean="0">
                <a:latin typeface="Book Antiqua" pitchFamily="18" charset="0"/>
              </a:rPr>
              <a:t>  3) «Корни равны числу», т. е. </a:t>
            </a:r>
            <a:r>
              <a:rPr lang="ru-RU" sz="2300" b="1" dirty="0" smtClean="0">
                <a:latin typeface="Book Antiqua" pitchFamily="18" charset="0"/>
              </a:rPr>
              <a:t>ах = с. </a:t>
            </a:r>
          </a:p>
          <a:p>
            <a:pPr lvl="0"/>
            <a:r>
              <a:rPr lang="ru-RU" sz="2300" dirty="0" smtClean="0">
                <a:latin typeface="Book Antiqua" pitchFamily="18" charset="0"/>
              </a:rPr>
              <a:t>  4) «Квадраты и числа равны корням», т. е. </a:t>
            </a:r>
            <a:r>
              <a:rPr lang="ru-RU" sz="2300" b="1" dirty="0" smtClean="0">
                <a:latin typeface="Book Antiqua" pitchFamily="18" charset="0"/>
              </a:rPr>
              <a:t>ах</a:t>
            </a:r>
            <a:r>
              <a:rPr lang="ru-RU" sz="2300" b="1" baseline="30000" dirty="0" smtClean="0">
                <a:latin typeface="Book Antiqua" pitchFamily="18" charset="0"/>
              </a:rPr>
              <a:t>2</a:t>
            </a:r>
            <a:r>
              <a:rPr lang="ru-RU" sz="2300" b="1" dirty="0" smtClean="0">
                <a:latin typeface="Book Antiqua" pitchFamily="18" charset="0"/>
              </a:rPr>
              <a:t> + с = </a:t>
            </a:r>
            <a:r>
              <a:rPr lang="ru-RU" sz="2300" b="1" dirty="0" err="1" smtClean="0">
                <a:latin typeface="Book Antiqua" pitchFamily="18" charset="0"/>
              </a:rPr>
              <a:t>bх</a:t>
            </a:r>
            <a:r>
              <a:rPr lang="ru-RU" sz="2300" b="1" dirty="0" smtClean="0">
                <a:latin typeface="Book Antiqua" pitchFamily="18" charset="0"/>
              </a:rPr>
              <a:t>. </a:t>
            </a:r>
          </a:p>
          <a:p>
            <a:pPr lvl="0"/>
            <a:r>
              <a:rPr lang="ru-RU" sz="2300" dirty="0" smtClean="0">
                <a:latin typeface="Book Antiqua" pitchFamily="18" charset="0"/>
              </a:rPr>
              <a:t>  5) «Квадраты и корни равны числу», т. е. </a:t>
            </a:r>
            <a:r>
              <a:rPr lang="ru-RU" sz="2300" b="1" dirty="0" smtClean="0">
                <a:latin typeface="Book Antiqua" pitchFamily="18" charset="0"/>
              </a:rPr>
              <a:t>ах</a:t>
            </a:r>
            <a:r>
              <a:rPr lang="ru-RU" sz="2300" b="1" baseline="30000" dirty="0" smtClean="0">
                <a:latin typeface="Book Antiqua" pitchFamily="18" charset="0"/>
              </a:rPr>
              <a:t>2</a:t>
            </a:r>
            <a:r>
              <a:rPr lang="ru-RU" sz="2300" b="1" dirty="0" smtClean="0">
                <a:latin typeface="Book Antiqua" pitchFamily="18" charset="0"/>
              </a:rPr>
              <a:t> + </a:t>
            </a:r>
            <a:r>
              <a:rPr lang="ru-RU" sz="2300" b="1" dirty="0" err="1" smtClean="0">
                <a:latin typeface="Book Antiqua" pitchFamily="18" charset="0"/>
              </a:rPr>
              <a:t>bх</a:t>
            </a:r>
            <a:r>
              <a:rPr lang="ru-RU" sz="2300" b="1" dirty="0" smtClean="0">
                <a:latin typeface="Book Antiqua" pitchFamily="18" charset="0"/>
              </a:rPr>
              <a:t> =</a:t>
            </a:r>
            <a:r>
              <a:rPr lang="en-US" sz="2300" b="1" dirty="0" smtClean="0">
                <a:latin typeface="Book Antiqua" pitchFamily="18" charset="0"/>
              </a:rPr>
              <a:t> </a:t>
            </a:r>
            <a:r>
              <a:rPr lang="ru-RU" sz="2300" b="1" dirty="0" smtClean="0">
                <a:latin typeface="Book Antiqua" pitchFamily="18" charset="0"/>
              </a:rPr>
              <a:t>с. </a:t>
            </a:r>
          </a:p>
          <a:p>
            <a:pPr lvl="0"/>
            <a:r>
              <a:rPr lang="ru-RU" sz="2300" dirty="0" smtClean="0">
                <a:latin typeface="Book Antiqua" pitchFamily="18" charset="0"/>
              </a:rPr>
              <a:t>  6) «Корни и числа равны квадратам», т. е. </a:t>
            </a:r>
            <a:r>
              <a:rPr lang="ru-RU" sz="2300" b="1" dirty="0" err="1" smtClean="0">
                <a:latin typeface="Book Antiqua" pitchFamily="18" charset="0"/>
              </a:rPr>
              <a:t>bх</a:t>
            </a:r>
            <a:r>
              <a:rPr lang="ru-RU" sz="2300" b="1" dirty="0" smtClean="0">
                <a:latin typeface="Book Antiqua" pitchFamily="18" charset="0"/>
              </a:rPr>
              <a:t> + с = ах</a:t>
            </a:r>
            <a:r>
              <a:rPr lang="ru-RU" sz="2300" b="1" baseline="30000" dirty="0" smtClean="0">
                <a:latin typeface="Book Antiqua" pitchFamily="18" charset="0"/>
              </a:rPr>
              <a:t>2</a:t>
            </a:r>
            <a:r>
              <a:rPr lang="ru-RU" sz="2300" b="1" dirty="0" smtClean="0">
                <a:latin typeface="Book Antiqua" pitchFamily="18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Историческая справка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259632" y="3104964"/>
          <a:ext cx="1335517" cy="546348"/>
        </p:xfrm>
        <a:graphic>
          <a:graphicData uri="http://schemas.openxmlformats.org/presentationml/2006/ole">
            <p:oleObj spid="_x0000_s28673" name="Equation" r:id="rId4" imgW="558720" imgH="228600" progId="Equation.DSMT4">
              <p:embed/>
            </p:oleObj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39852" y="1304764"/>
          <a:ext cx="2820988" cy="606425"/>
        </p:xfrm>
        <a:graphic>
          <a:graphicData uri="http://schemas.openxmlformats.org/presentationml/2006/ole">
            <p:oleObj spid="_x0000_s28674" name="Equation" r:id="rId5" imgW="1180800" imgH="25380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336196" y="3140968"/>
          <a:ext cx="1971675" cy="546100"/>
        </p:xfrm>
        <a:graphic>
          <a:graphicData uri="http://schemas.openxmlformats.org/presentationml/2006/ole">
            <p:oleObj spid="_x0000_s28675" name="Equation" r:id="rId6" imgW="825480" imgH="2286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635896" y="5121188"/>
          <a:ext cx="1881188" cy="546100"/>
        </p:xfrm>
        <a:graphic>
          <a:graphicData uri="http://schemas.openxmlformats.org/presentationml/2006/ole">
            <p:oleObj spid="_x0000_s28676" name="Equation" r:id="rId7" imgW="787320" imgH="228600" progId="Equation.DSMT4">
              <p:embed/>
            </p:oleObj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2915816" y="2024844"/>
            <a:ext cx="3312368" cy="2880320"/>
            <a:chOff x="2915816" y="2024844"/>
            <a:chExt cx="3312368" cy="2880320"/>
          </a:xfrm>
        </p:grpSpPr>
        <p:sp>
          <p:nvSpPr>
            <p:cNvPr id="6" name="Счетверенная стрелка 5"/>
            <p:cNvSpPr/>
            <p:nvPr/>
          </p:nvSpPr>
          <p:spPr>
            <a:xfrm>
              <a:off x="2915816" y="2024844"/>
              <a:ext cx="3312368" cy="2880320"/>
            </a:xfrm>
            <a:prstGeom prst="quad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35896" y="3248980"/>
              <a:ext cx="1828386" cy="369332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ru-RU" b="1" dirty="0" smtClean="0"/>
                <a:t>УСТНО</a:t>
              </a:r>
              <a:endParaRPr lang="ru-RU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0248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95636" y="1772816"/>
          <a:ext cx="2414163" cy="1008112"/>
        </p:xfrm>
        <a:graphic>
          <a:graphicData uri="http://schemas.openxmlformats.org/presentationml/2006/ole">
            <p:oleObj spid="_x0000_s16386" name="Equation" r:id="rId4" imgW="1155600" imgH="48240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187624" y="3465004"/>
          <a:ext cx="2969467" cy="445331"/>
        </p:xfrm>
        <a:graphic>
          <a:graphicData uri="http://schemas.openxmlformats.org/presentationml/2006/ole">
            <p:oleObj spid="_x0000_s16387" name="Equation" r:id="rId5" imgW="1434960" imgH="215640" progId="Equation.DSMT4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187624" y="4869160"/>
          <a:ext cx="3174437" cy="913383"/>
        </p:xfrm>
        <a:graphic>
          <a:graphicData uri="http://schemas.openxmlformats.org/presentationml/2006/ole">
            <p:oleObj spid="_x0000_s16388" name="Equation" r:id="rId6" imgW="1587240" imgH="4572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99992" y="1880828"/>
            <a:ext cx="4068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Меньший корень – </a:t>
            </a:r>
            <a:r>
              <a:rPr lang="ru-RU" sz="2000" b="1" dirty="0" smtClean="0"/>
              <a:t>абсцисса</a:t>
            </a:r>
            <a:r>
              <a:rPr lang="ru-RU" sz="2000" dirty="0" smtClean="0"/>
              <a:t> точки</a:t>
            </a:r>
          </a:p>
          <a:p>
            <a:r>
              <a:rPr lang="ru-RU" sz="2000" dirty="0" smtClean="0"/>
              <a:t>Больший корень – </a:t>
            </a:r>
            <a:r>
              <a:rPr lang="ru-RU" sz="2000" b="1" dirty="0" smtClean="0"/>
              <a:t>ордината</a:t>
            </a:r>
            <a:r>
              <a:rPr lang="ru-RU" sz="2000" dirty="0" smtClean="0"/>
              <a:t> точки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63988" y="335699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Меньший корень – </a:t>
            </a:r>
            <a:r>
              <a:rPr lang="ru-RU" sz="2000" b="1" dirty="0" smtClean="0"/>
              <a:t>абсцисса</a:t>
            </a:r>
            <a:r>
              <a:rPr lang="ru-RU" sz="2000" dirty="0" smtClean="0"/>
              <a:t> точки</a:t>
            </a:r>
          </a:p>
          <a:p>
            <a:r>
              <a:rPr lang="ru-RU" sz="2000" dirty="0" smtClean="0"/>
              <a:t>Больший корень – </a:t>
            </a:r>
            <a:r>
              <a:rPr lang="ru-RU" sz="2000" b="1" dirty="0" smtClean="0"/>
              <a:t>ордината</a:t>
            </a:r>
            <a:r>
              <a:rPr lang="ru-RU" sz="2000" dirty="0" smtClean="0"/>
              <a:t> точки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535996" y="4905164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r>
              <a:rPr lang="ru-RU" sz="2000" dirty="0" smtClean="0"/>
              <a:t>ольший корень – </a:t>
            </a:r>
            <a:r>
              <a:rPr lang="ru-RU" sz="2000" b="1" dirty="0" smtClean="0"/>
              <a:t>абсцисса</a:t>
            </a:r>
            <a:r>
              <a:rPr lang="ru-RU" sz="2000" dirty="0" smtClean="0"/>
              <a:t> точки</a:t>
            </a:r>
          </a:p>
          <a:p>
            <a:r>
              <a:rPr lang="ru-RU" sz="2000" dirty="0" smtClean="0"/>
              <a:t>Меньший корень – </a:t>
            </a:r>
            <a:r>
              <a:rPr lang="ru-RU" sz="2000" b="1" dirty="0" smtClean="0"/>
              <a:t>ордината</a:t>
            </a:r>
            <a:r>
              <a:rPr lang="ru-RU" sz="2000" dirty="0" smtClean="0"/>
              <a:t> точки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Координаты точек</a:t>
            </a:r>
            <a:endParaRPr lang="ru-RU" sz="2800" dirty="0"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5556" y="346500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5556" y="51211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9572" y="1592796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139952" y="1340768"/>
            <a:ext cx="0" cy="46085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691680" y="4725144"/>
            <a:ext cx="68407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9572" y="2168860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9572" y="2708920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995936" y="400506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95936" y="321297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995936" y="249289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995936" y="5445224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860032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652120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72200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812360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419872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92280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051720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699792" y="4581128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39852" y="486916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- 1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139952" y="48598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707904" y="23128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707904" y="3032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680012" y="48691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472100" y="48598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228184" y="48598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948264" y="48691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7632340" y="48691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707904" y="38157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835696" y="4869160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- 3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519772" y="486916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- 2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3635896" y="5265204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- 1</a:t>
            </a:r>
            <a:endParaRPr lang="ru-RU" dirty="0"/>
          </a:p>
        </p:txBody>
      </p:sp>
      <p:cxnSp>
        <p:nvCxnSpPr>
          <p:cNvPr id="51" name="Прямая соединительная линия 50"/>
          <p:cNvCxnSpPr>
            <a:stCxn id="14" idx="6"/>
            <a:endCxn id="15" idx="6"/>
          </p:cNvCxnSpPr>
          <p:nvPr/>
        </p:nvCxnSpPr>
        <p:spPr>
          <a:xfrm>
            <a:off x="2771800" y="4707142"/>
            <a:ext cx="439248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2" idx="4"/>
            <a:endCxn id="14" idx="0"/>
          </p:cNvCxnSpPr>
          <p:nvPr/>
        </p:nvCxnSpPr>
        <p:spPr>
          <a:xfrm>
            <a:off x="2717794" y="3320988"/>
            <a:ext cx="0" cy="133214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2" idx="6"/>
            <a:endCxn id="15" idx="6"/>
          </p:cNvCxnSpPr>
          <p:nvPr/>
        </p:nvCxnSpPr>
        <p:spPr>
          <a:xfrm>
            <a:off x="2771800" y="3266982"/>
            <a:ext cx="4392488" cy="144016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663788" y="3212976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056276" y="4653136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663788" y="4653136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719572" y="3284984"/>
            <a:ext cx="100811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Чертёж 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Геометрическая фигура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583668" y="2420888"/>
            <a:ext cx="6480720" cy="2340260"/>
            <a:chOff x="2807804" y="3212976"/>
            <a:chExt cx="4500500" cy="1548172"/>
          </a:xfrm>
        </p:grpSpPr>
        <p:cxnSp>
          <p:nvCxnSpPr>
            <p:cNvPr id="11" name="Прямая соединительная линия 10"/>
            <p:cNvCxnSpPr>
              <a:stCxn id="17" idx="6"/>
              <a:endCxn id="16" idx="6"/>
            </p:cNvCxnSpPr>
            <p:nvPr/>
          </p:nvCxnSpPr>
          <p:spPr>
            <a:xfrm>
              <a:off x="2915816" y="4707142"/>
              <a:ext cx="4392488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Группа 62"/>
            <p:cNvGrpSpPr/>
            <p:nvPr/>
          </p:nvGrpSpPr>
          <p:grpSpPr>
            <a:xfrm>
              <a:off x="2807804" y="3212976"/>
              <a:ext cx="4500500" cy="1548172"/>
              <a:chOff x="2807804" y="3212976"/>
              <a:chExt cx="4500500" cy="1548172"/>
            </a:xfrm>
          </p:grpSpPr>
          <p:cxnSp>
            <p:nvCxnSpPr>
              <p:cNvPr id="13" name="Прямая соединительная линия 12"/>
              <p:cNvCxnSpPr>
                <a:stCxn id="15" idx="4"/>
                <a:endCxn id="17" idx="0"/>
              </p:cNvCxnSpPr>
              <p:nvPr/>
            </p:nvCxnSpPr>
            <p:spPr>
              <a:xfrm>
                <a:off x="2861810" y="3320988"/>
                <a:ext cx="0" cy="1332148"/>
              </a:xfrm>
              <a:prstGeom prst="line">
                <a:avLst/>
              </a:prstGeom>
              <a:ln w="571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15" idx="6"/>
                <a:endCxn id="16" idx="6"/>
              </p:cNvCxnSpPr>
              <p:nvPr/>
            </p:nvCxnSpPr>
            <p:spPr>
              <a:xfrm>
                <a:off x="2915816" y="3266982"/>
                <a:ext cx="4392488" cy="1440160"/>
              </a:xfrm>
              <a:prstGeom prst="line">
                <a:avLst/>
              </a:prstGeom>
              <a:ln w="571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Овал 14"/>
              <p:cNvSpPr/>
              <p:nvPr/>
            </p:nvSpPr>
            <p:spPr>
              <a:xfrm>
                <a:off x="2807804" y="3212976"/>
                <a:ext cx="108012" cy="1080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7200292" y="4653136"/>
                <a:ext cx="108012" cy="1080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2807804" y="4653136"/>
                <a:ext cx="108012" cy="10801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899592" y="332098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? м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059832" y="479715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? м, в 3 раза </a:t>
            </a:r>
            <a:r>
              <a:rPr lang="en-US" sz="2800" dirty="0" smtClean="0"/>
              <a:t>&gt;</a:t>
            </a:r>
            <a:r>
              <a:rPr lang="ru-RU" sz="2800" dirty="0" smtClean="0"/>
              <a:t>, чем </a:t>
            </a:r>
            <a:endParaRPr lang="ru-RU" sz="28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156176" y="5085184"/>
            <a:ext cx="50405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660232" y="5085184"/>
            <a:ext cx="0" cy="43204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1223628" y="5481228"/>
            <a:ext cx="5436604" cy="36004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1223628" y="3897052"/>
            <a:ext cx="0" cy="1584176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75756" y="3681028"/>
            <a:ext cx="2484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 = 24 </a:t>
            </a:r>
            <a:r>
              <a:rPr lang="ru-RU" sz="2800" dirty="0" smtClean="0"/>
              <a:t>м</a:t>
            </a:r>
            <a:r>
              <a:rPr lang="ru-RU" sz="2800" baseline="30000" dirty="0" smtClean="0"/>
              <a:t>2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Геометрическая фигура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 rot="19217169">
            <a:off x="2106862" y="4338817"/>
            <a:ext cx="2812293" cy="14578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 rot="1017117">
            <a:off x="5068712" y="3546044"/>
            <a:ext cx="2992822" cy="13909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1151636">
            <a:off x="1233577" y="2421609"/>
            <a:ext cx="3090792" cy="13909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17699351">
            <a:off x="3883878" y="1687333"/>
            <a:ext cx="2537632" cy="15165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4391980" y="4509120"/>
            <a:ext cx="1044116" cy="3960440"/>
          </a:xfrm>
          <a:prstGeom prst="arc">
            <a:avLst/>
          </a:prstGeom>
          <a:ln w="1174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491880" y="3068960"/>
            <a:ext cx="2160240" cy="1584176"/>
          </a:xfrm>
          <a:prstGeom prst="ellipse">
            <a:avLst/>
          </a:prstGeom>
          <a:solidFill>
            <a:srgbClr val="DAE329"/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11660" y="2636912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Сумма корней равна нулю</a:t>
            </a:r>
            <a:endParaRPr lang="ru-RU" sz="2000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644008" y="2060848"/>
          <a:ext cx="1177925" cy="550292"/>
        </p:xfrm>
        <a:graphic>
          <a:graphicData uri="http://schemas.openxmlformats.org/presentationml/2006/ole">
            <p:oleObj spid="_x0000_s24578" name="Equation" r:id="rId3" imgW="457200" imgH="241200" progId="Equation.DSMT4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741738" y="3536504"/>
          <a:ext cx="1660525" cy="468312"/>
        </p:xfrm>
        <a:graphic>
          <a:graphicData uri="http://schemas.openxmlformats.org/presentationml/2006/ole">
            <p:oleObj spid="_x0000_s24579" name="Equation" r:id="rId4" imgW="812520" imgH="22860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36296" y="5841268"/>
            <a:ext cx="118813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44108" y="378904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Произведение корней не равно нулю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447764" y="476114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Уравнение приведённое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Игра «Ромашка»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11660" y="2636912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Два корня</a:t>
            </a:r>
            <a:endParaRPr lang="ru-RU" sz="32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572000" y="1988840"/>
          <a:ext cx="1310117" cy="491294"/>
        </p:xfrm>
        <a:graphic>
          <a:graphicData uri="http://schemas.openxmlformats.org/presentationml/2006/ole">
            <p:oleObj spid="_x0000_s17410" name="Equation" r:id="rId3" imgW="507960" imgH="19044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43808" y="4833156"/>
          <a:ext cx="1146175" cy="622300"/>
        </p:xfrm>
        <a:graphic>
          <a:graphicData uri="http://schemas.openxmlformats.org/presentationml/2006/ole">
            <p:oleObj spid="_x0000_s17411" name="Equation" r:id="rId4" imgW="444240" imgH="24120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5976156" y="3969060"/>
          <a:ext cx="1244600" cy="492125"/>
        </p:xfrm>
        <a:graphic>
          <a:graphicData uri="http://schemas.openxmlformats.org/presentationml/2006/ole">
            <p:oleObj spid="_x0000_s17412" name="Equation" r:id="rId5" imgW="482400" imgH="19044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72300" y="5913276"/>
            <a:ext cx="118813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 rot="19217169">
            <a:off x="2106862" y="4338817"/>
            <a:ext cx="2812293" cy="14578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017117">
            <a:off x="5068712" y="3546044"/>
            <a:ext cx="2992822" cy="13909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151636">
            <a:off x="1233577" y="2421609"/>
            <a:ext cx="3090792" cy="13909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 rot="17699351">
            <a:off x="3883878" y="1687333"/>
            <a:ext cx="2537632" cy="15165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4391980" y="4509120"/>
            <a:ext cx="1044116" cy="3960440"/>
          </a:xfrm>
          <a:prstGeom prst="arc">
            <a:avLst/>
          </a:prstGeom>
          <a:ln w="1174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491880" y="2996952"/>
            <a:ext cx="2268252" cy="1584176"/>
          </a:xfrm>
          <a:prstGeom prst="ellipse">
            <a:avLst/>
          </a:prstGeom>
          <a:solidFill>
            <a:srgbClr val="DAE329"/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827584" y="584684"/>
            <a:ext cx="74888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Book Antiqua" pitchFamily="18" charset="0"/>
              </a:rPr>
              <a:t>Игра «Ромашка»</a:t>
            </a:r>
            <a:endParaRPr lang="ru-RU" sz="2800" dirty="0">
              <a:latin typeface="Book Antiqua" pitchFamily="18" charset="0"/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492074" y="3392996"/>
          <a:ext cx="2232054" cy="468052"/>
        </p:xfrm>
        <a:graphic>
          <a:graphicData uri="http://schemas.openxmlformats.org/presentationml/2006/ole">
            <p:oleObj spid="_x0000_s17413" name="Equation" r:id="rId6" imgW="10918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621</Words>
  <Application>Microsoft Office PowerPoint</Application>
  <PresentationFormat>Экран (4:3)</PresentationFormat>
  <Paragraphs>155</Paragraphs>
  <Slides>17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Формула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Зарядка для глаз</dc:title>
  <dc:creator>Кадочникова</dc:creator>
  <cp:lastModifiedBy>Михаил</cp:lastModifiedBy>
  <cp:revision>163</cp:revision>
  <dcterms:created xsi:type="dcterms:W3CDTF">2010-01-15T11:07:05Z</dcterms:created>
  <dcterms:modified xsi:type="dcterms:W3CDTF">2015-01-21T21:34:37Z</dcterms:modified>
</cp:coreProperties>
</file>