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8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5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10" Type="http://schemas.openxmlformats.org/officeDocument/2006/relationships/image" Target="../media/image11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7.wmf"/><Relationship Id="rId7" Type="http://schemas.openxmlformats.org/officeDocument/2006/relationships/image" Target="../media/image30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29.wmf"/><Relationship Id="rId11" Type="http://schemas.openxmlformats.org/officeDocument/2006/relationships/image" Target="../media/image33.wmf"/><Relationship Id="rId5" Type="http://schemas.openxmlformats.org/officeDocument/2006/relationships/image" Target="../media/image20.wmf"/><Relationship Id="rId10" Type="http://schemas.openxmlformats.org/officeDocument/2006/relationships/image" Target="../media/image11.wmf"/><Relationship Id="rId4" Type="http://schemas.openxmlformats.org/officeDocument/2006/relationships/image" Target="../media/image28.wmf"/><Relationship Id="rId9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audio" Target="../media/audio1.wav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oleObject" Target="../embeddings/oleObject22.bin"/><Relationship Id="rId3" Type="http://schemas.openxmlformats.org/officeDocument/2006/relationships/audio" Target="../media/audio1.wav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oleObject" Target="../embeddings/oleObject32.bin"/><Relationship Id="rId3" Type="http://schemas.openxmlformats.org/officeDocument/2006/relationships/audio" Target="../media/audio1.wav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Relationship Id="rId14" Type="http://schemas.openxmlformats.org/officeDocument/2006/relationships/oleObject" Target="../embeddings/oleObject3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3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3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11560" y="1772816"/>
            <a:ext cx="7829387" cy="276998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Тема урока:</a:t>
            </a:r>
          </a:p>
          <a:p>
            <a:pPr algn="ctr"/>
            <a:r>
              <a:rPr lang="ru-RU" sz="6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Решение задач </a:t>
            </a:r>
          </a:p>
          <a:p>
            <a:pPr algn="ctr"/>
            <a:r>
              <a:rPr lang="ru-RU" sz="6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 помощью уравнений</a:t>
            </a:r>
            <a:endParaRPr lang="ru-RU" sz="60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755576" y="1052736"/>
            <a:ext cx="7776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Известно, что число </a:t>
            </a:r>
            <a:r>
              <a:rPr lang="en-US" sz="2800" b="1" dirty="0" smtClean="0"/>
              <a:t>n </a:t>
            </a:r>
            <a:r>
              <a:rPr lang="ru-RU" sz="2800" b="1" dirty="0" smtClean="0"/>
              <a:t>меньше числа 14 в 3 раза.</a:t>
            </a:r>
          </a:p>
          <a:p>
            <a:pPr algn="ctr"/>
            <a:r>
              <a:rPr lang="ru-RU" sz="2800" b="1" dirty="0" smtClean="0"/>
              <a:t>Тогда можно записать:</a:t>
            </a:r>
            <a:endParaRPr lang="ru-RU" sz="2800" b="1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555779" y="332656"/>
            <a:ext cx="359316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Устная работа</a:t>
            </a:r>
            <a:endParaRPr lang="ru-RU" sz="4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516216" y="2132856"/>
            <a:ext cx="504056" cy="52322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Н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516216" y="3717032"/>
            <a:ext cx="504056" cy="52322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Г</a:t>
            </a:r>
            <a:endParaRPr lang="ru-RU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2195736" y="2060848"/>
          <a:ext cx="2714625" cy="679450"/>
        </p:xfrm>
        <a:graphic>
          <a:graphicData uri="http://schemas.openxmlformats.org/presentationml/2006/ole">
            <p:oleObj spid="_x0000_s9220" name="Equation" r:id="rId3" imgW="863280" imgH="215640" progId="Equation.DSMT4">
              <p:embed/>
            </p:oleObj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2195736" y="2852936"/>
          <a:ext cx="2514600" cy="679450"/>
        </p:xfrm>
        <a:graphic>
          <a:graphicData uri="http://schemas.openxmlformats.org/presentationml/2006/ole">
            <p:oleObj spid="_x0000_s9221" name="Equation" r:id="rId4" imgW="799920" imgH="215640" progId="Equation.DSMT4">
              <p:embed/>
            </p:oleObj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2195736" y="4509120"/>
          <a:ext cx="3033713" cy="681038"/>
        </p:xfrm>
        <a:graphic>
          <a:graphicData uri="http://schemas.openxmlformats.org/presentationml/2006/ole">
            <p:oleObj spid="_x0000_s9222" name="Equation" r:id="rId5" imgW="965160" imgH="215640" progId="Equation.DSMT4">
              <p:embed/>
            </p:oleObj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2195736" y="3645024"/>
          <a:ext cx="2516187" cy="681037"/>
        </p:xfrm>
        <a:graphic>
          <a:graphicData uri="http://schemas.openxmlformats.org/presentationml/2006/ole">
            <p:oleObj spid="_x0000_s9223" name="Equation" r:id="rId6" imgW="799920" imgH="215640" progId="Equation.DSMT4">
              <p:embed/>
            </p:oleObj>
          </a:graphicData>
        </a:graphic>
      </p:graphicFrame>
      <p:sp>
        <p:nvSpPr>
          <p:cNvPr id="14" name="Стрелка вниз 13"/>
          <p:cNvSpPr/>
          <p:nvPr/>
        </p:nvSpPr>
        <p:spPr>
          <a:xfrm rot="16200000">
            <a:off x="5724128" y="2924944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трелка вниз 14"/>
          <p:cNvSpPr/>
          <p:nvPr/>
        </p:nvSpPr>
        <p:spPr>
          <a:xfrm rot="16200000">
            <a:off x="5724128" y="3645024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Стрелка вниз 15"/>
          <p:cNvSpPr/>
          <p:nvPr/>
        </p:nvSpPr>
        <p:spPr>
          <a:xfrm rot="16200000">
            <a:off x="5724128" y="2060848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Стрелка вниз 16"/>
          <p:cNvSpPr/>
          <p:nvPr/>
        </p:nvSpPr>
        <p:spPr>
          <a:xfrm rot="16200000">
            <a:off x="5724128" y="4509120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6516216" y="2996952"/>
            <a:ext cx="504056" cy="52322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П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16216" y="4509120"/>
            <a:ext cx="504056" cy="52322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Д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755576" y="1052736"/>
            <a:ext cx="7776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Укажите верное равенство, если число </a:t>
            </a:r>
            <a:r>
              <a:rPr lang="ru-RU" sz="2800" b="1" i="1" dirty="0" smtClean="0"/>
              <a:t>а</a:t>
            </a:r>
            <a:r>
              <a:rPr lang="ru-RU" sz="2800" b="1" dirty="0" smtClean="0"/>
              <a:t> больше числа </a:t>
            </a:r>
            <a:r>
              <a:rPr lang="en-US" sz="2800" b="1" i="1" dirty="0" smtClean="0"/>
              <a:t>b</a:t>
            </a:r>
            <a:r>
              <a:rPr lang="en-US" sz="2800" b="1" dirty="0" smtClean="0"/>
              <a:t> </a:t>
            </a:r>
            <a:r>
              <a:rPr lang="ru-RU" sz="2800" b="1" dirty="0" smtClean="0"/>
              <a:t>на 9.</a:t>
            </a:r>
            <a:r>
              <a:rPr lang="en-US" sz="2800" b="1" dirty="0" smtClean="0"/>
              <a:t> </a:t>
            </a:r>
            <a:endParaRPr lang="ru-RU" sz="2800" b="1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555779" y="332656"/>
            <a:ext cx="359316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Устная работа</a:t>
            </a:r>
            <a:endParaRPr lang="ru-RU" sz="4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516216" y="3717032"/>
            <a:ext cx="504056" cy="52322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Я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516216" y="2132856"/>
            <a:ext cx="504056" cy="52322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И</a:t>
            </a:r>
            <a:endParaRPr lang="ru-RU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2176463" y="2060575"/>
          <a:ext cx="2754312" cy="679450"/>
        </p:xfrm>
        <a:graphic>
          <a:graphicData uri="http://schemas.openxmlformats.org/presentationml/2006/ole">
            <p:oleObj spid="_x0000_s10242" name="Equation" r:id="rId3" imgW="876240" imgH="215640" progId="Equation.DSMT4">
              <p:embed/>
            </p:oleObj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2123728" y="2852936"/>
          <a:ext cx="2794000" cy="679450"/>
        </p:xfrm>
        <a:graphic>
          <a:graphicData uri="http://schemas.openxmlformats.org/presentationml/2006/ole">
            <p:oleObj spid="_x0000_s10243" name="Equation" r:id="rId4" imgW="888840" imgH="215640" progId="Equation.DSMT4">
              <p:embed/>
            </p:oleObj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2195736" y="4437112"/>
          <a:ext cx="2794000" cy="681038"/>
        </p:xfrm>
        <a:graphic>
          <a:graphicData uri="http://schemas.openxmlformats.org/presentationml/2006/ole">
            <p:oleObj spid="_x0000_s10244" name="Equation" r:id="rId5" imgW="888840" imgH="215640" progId="Equation.DSMT4">
              <p:embed/>
            </p:oleObj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2155825" y="3644900"/>
          <a:ext cx="2595563" cy="681038"/>
        </p:xfrm>
        <a:graphic>
          <a:graphicData uri="http://schemas.openxmlformats.org/presentationml/2006/ole">
            <p:oleObj spid="_x0000_s10245" name="Equation" r:id="rId6" imgW="825480" imgH="215640" progId="Equation.DSMT4">
              <p:embed/>
            </p:oleObj>
          </a:graphicData>
        </a:graphic>
      </p:graphicFrame>
      <p:sp>
        <p:nvSpPr>
          <p:cNvPr id="14" name="Стрелка вниз 13"/>
          <p:cNvSpPr/>
          <p:nvPr/>
        </p:nvSpPr>
        <p:spPr>
          <a:xfrm rot="16200000">
            <a:off x="5724128" y="2924944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трелка вниз 14"/>
          <p:cNvSpPr/>
          <p:nvPr/>
        </p:nvSpPr>
        <p:spPr>
          <a:xfrm rot="16200000">
            <a:off x="5724128" y="3645024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Стрелка вниз 15"/>
          <p:cNvSpPr/>
          <p:nvPr/>
        </p:nvSpPr>
        <p:spPr>
          <a:xfrm rot="16200000">
            <a:off x="5724128" y="2060848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Стрелка вниз 16"/>
          <p:cNvSpPr/>
          <p:nvPr/>
        </p:nvSpPr>
        <p:spPr>
          <a:xfrm rot="16200000">
            <a:off x="5724128" y="4509120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6516216" y="2996952"/>
            <a:ext cx="504056" cy="52322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16216" y="4509120"/>
            <a:ext cx="504056" cy="52322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Е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13467" y="332656"/>
            <a:ext cx="267778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Результат:</a:t>
            </a:r>
            <a:endParaRPr lang="ru-RU" sz="4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5816" y="1772816"/>
            <a:ext cx="4968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/>
              <a:t>И Г Р А</a:t>
            </a:r>
            <a:endParaRPr lang="ru-RU" sz="7200" b="1" dirty="0"/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94999" y="332656"/>
            <a:ext cx="391472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Решение задач</a:t>
            </a:r>
            <a:endParaRPr lang="ru-RU" sz="4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1916832"/>
            <a:ext cx="75608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Batang" pitchFamily="18" charset="-127"/>
                <a:ea typeface="Batang" pitchFamily="18" charset="-127"/>
              </a:rPr>
              <a:t>Сумма трёх чисел равна 66. Первое число равно второму, а третье в 20 раз больше первого. Чему равно наибольшее из этих чисел?</a:t>
            </a:r>
            <a:endParaRPr lang="ru-RU" sz="32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700808"/>
            <a:ext cx="7632848" cy="28803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94999" y="332656"/>
            <a:ext cx="391472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Решение задач</a:t>
            </a:r>
            <a:endParaRPr lang="ru-RU" sz="4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1916832"/>
            <a:ext cx="75608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Book Antiqua" pitchFamily="18" charset="0"/>
                <a:ea typeface="Batang" pitchFamily="18" charset="-127"/>
              </a:rPr>
              <a:t>У Вани и Саши есть свои каналы на </a:t>
            </a:r>
            <a:r>
              <a:rPr lang="en-US" sz="3200" dirty="0" smtClean="0">
                <a:latin typeface="Book Antiqua" pitchFamily="18" charset="0"/>
                <a:ea typeface="Batang" pitchFamily="18" charset="-127"/>
              </a:rPr>
              <a:t>YouTube. </a:t>
            </a:r>
            <a:r>
              <a:rPr lang="ru-RU" sz="3200" dirty="0" smtClean="0">
                <a:latin typeface="Book Antiqua" pitchFamily="18" charset="0"/>
                <a:ea typeface="Batang" pitchFamily="18" charset="-127"/>
              </a:rPr>
              <a:t>У Вани в </a:t>
            </a:r>
            <a:r>
              <a:rPr lang="ru-RU" sz="3200" b="1" dirty="0" smtClean="0">
                <a:latin typeface="Book Antiqua" pitchFamily="18" charset="0"/>
                <a:ea typeface="Batang" pitchFamily="18" charset="-127"/>
              </a:rPr>
              <a:t>3</a:t>
            </a:r>
            <a:r>
              <a:rPr lang="ru-RU" sz="3200" dirty="0" smtClean="0">
                <a:latin typeface="Book Antiqua" pitchFamily="18" charset="0"/>
                <a:ea typeface="Batang" pitchFamily="18" charset="-127"/>
              </a:rPr>
              <a:t> раза больше видеороликов, чем у Саши. Известно, что у Саши на </a:t>
            </a:r>
            <a:r>
              <a:rPr lang="ru-RU" sz="3200" b="1" dirty="0" smtClean="0">
                <a:latin typeface="Book Antiqua" pitchFamily="18" charset="0"/>
                <a:ea typeface="Batang" pitchFamily="18" charset="-127"/>
              </a:rPr>
              <a:t>58</a:t>
            </a:r>
            <a:r>
              <a:rPr lang="ru-RU" sz="3200" dirty="0" smtClean="0">
                <a:latin typeface="Book Antiqua" pitchFamily="18" charset="0"/>
                <a:ea typeface="Batang" pitchFamily="18" charset="-127"/>
              </a:rPr>
              <a:t> роликов меньше, чем у Вани. Сколько роликов у Вани и сколько у Саши?</a:t>
            </a:r>
            <a:endParaRPr lang="ru-RU" sz="3200" dirty="0">
              <a:latin typeface="Book Antiqua" pitchFamily="18" charset="0"/>
              <a:ea typeface="Batang" pitchFamily="18" charset="-127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700808"/>
            <a:ext cx="7632848" cy="3600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94999" y="332656"/>
            <a:ext cx="391472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Решение задач</a:t>
            </a:r>
            <a:endParaRPr lang="ru-RU" sz="4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1700808"/>
            <a:ext cx="75608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dirty="0" smtClean="0">
                <a:latin typeface="Bookman Old Style" pitchFamily="18" charset="0"/>
                <a:ea typeface="Batang" pitchFamily="18" charset="-127"/>
              </a:rPr>
              <a:t>7 «А» и 7 «Б» соревнуются в конкурсе «Самый классный класс». Первоначально у </a:t>
            </a:r>
            <a:r>
              <a:rPr lang="ru-RU" sz="2600" dirty="0" smtClean="0">
                <a:latin typeface="Bookman Old Style" pitchFamily="18" charset="0"/>
                <a:ea typeface="Batang" pitchFamily="18" charset="-127"/>
              </a:rPr>
              <a:t>7 «А</a:t>
            </a:r>
            <a:r>
              <a:rPr lang="ru-RU" sz="2600" dirty="0" smtClean="0">
                <a:latin typeface="Bookman Old Style" pitchFamily="18" charset="0"/>
                <a:ea typeface="Batang" pitchFamily="18" charset="-127"/>
              </a:rPr>
              <a:t>» было </a:t>
            </a:r>
            <a:r>
              <a:rPr lang="ru-RU" sz="2600" b="1" dirty="0" smtClean="0">
                <a:latin typeface="Bookman Old Style" pitchFamily="18" charset="0"/>
                <a:ea typeface="Batang" pitchFamily="18" charset="-127"/>
              </a:rPr>
              <a:t>в 2 раза больше </a:t>
            </a:r>
            <a:r>
              <a:rPr lang="ru-RU" sz="2600" dirty="0" smtClean="0">
                <a:latin typeface="Bookman Old Style" pitchFamily="18" charset="0"/>
                <a:ea typeface="Batang" pitchFamily="18" charset="-127"/>
              </a:rPr>
              <a:t>баллов, чем у </a:t>
            </a:r>
          </a:p>
          <a:p>
            <a:pPr algn="ctr"/>
            <a:r>
              <a:rPr lang="ru-RU" sz="2600" dirty="0" smtClean="0">
                <a:latin typeface="Bookman Old Style" pitchFamily="18" charset="0"/>
                <a:ea typeface="Batang" pitchFamily="18" charset="-127"/>
              </a:rPr>
              <a:t>7 «Б». Но в конце четверти с </a:t>
            </a:r>
            <a:r>
              <a:rPr lang="ru-RU" sz="2600" dirty="0" smtClean="0">
                <a:latin typeface="Bookman Old Style" pitchFamily="18" charset="0"/>
                <a:ea typeface="Batang" pitchFamily="18" charset="-127"/>
              </a:rPr>
              <a:t>7 «А</a:t>
            </a:r>
            <a:r>
              <a:rPr lang="ru-RU" sz="2600" dirty="0" smtClean="0">
                <a:latin typeface="Bookman Old Style" pitchFamily="18" charset="0"/>
                <a:ea typeface="Batang" pitchFamily="18" charset="-127"/>
              </a:rPr>
              <a:t>» </a:t>
            </a:r>
            <a:r>
              <a:rPr lang="ru-RU" sz="2600" b="1" dirty="0" smtClean="0">
                <a:latin typeface="Bookman Old Style" pitchFamily="18" charset="0"/>
                <a:ea typeface="Batang" pitchFamily="18" charset="-127"/>
              </a:rPr>
              <a:t>сняли 7</a:t>
            </a:r>
            <a:r>
              <a:rPr lang="ru-RU" sz="2600" dirty="0" smtClean="0">
                <a:latin typeface="Bookman Old Style" pitchFamily="18" charset="0"/>
                <a:ea typeface="Batang" pitchFamily="18" charset="-127"/>
              </a:rPr>
              <a:t> баллов за нарушение дисциплины, а </a:t>
            </a:r>
            <a:r>
              <a:rPr lang="ru-RU" sz="2600" dirty="0" smtClean="0">
                <a:latin typeface="Bookman Old Style" pitchFamily="18" charset="0"/>
                <a:ea typeface="Batang" pitchFamily="18" charset="-127"/>
              </a:rPr>
              <a:t>7 </a:t>
            </a:r>
            <a:r>
              <a:rPr lang="ru-RU" sz="2600" dirty="0" smtClean="0">
                <a:latin typeface="Bookman Old Style" pitchFamily="18" charset="0"/>
                <a:ea typeface="Batang" pitchFamily="18" charset="-127"/>
              </a:rPr>
              <a:t>«Б» сдал макулатуру и </a:t>
            </a:r>
            <a:r>
              <a:rPr lang="ru-RU" sz="2600" b="1" dirty="0" smtClean="0">
                <a:latin typeface="Bookman Old Style" pitchFamily="18" charset="0"/>
                <a:ea typeface="Batang" pitchFamily="18" charset="-127"/>
              </a:rPr>
              <a:t>получил 5</a:t>
            </a:r>
            <a:r>
              <a:rPr lang="ru-RU" sz="2600" dirty="0" smtClean="0">
                <a:latin typeface="Bookman Old Style" pitchFamily="18" charset="0"/>
                <a:ea typeface="Batang" pitchFamily="18" charset="-127"/>
              </a:rPr>
              <a:t> баллов. После этого у обоих классов стало одинаковое количество баллов. Сколько баллов было у каждого класса первоначально?</a:t>
            </a:r>
            <a:endParaRPr lang="ru-RU" sz="2600" dirty="0">
              <a:latin typeface="Bookman Old Style" pitchFamily="18" charset="0"/>
              <a:ea typeface="Batang" pitchFamily="18" charset="-127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268760"/>
            <a:ext cx="7632848" cy="475252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трелка вправо 6">
            <a:hlinkClick r:id="rId2" action="ppaction://hlinksldjump"/>
          </p:cNvPr>
          <p:cNvSpPr/>
          <p:nvPr/>
        </p:nvSpPr>
        <p:spPr>
          <a:xfrm>
            <a:off x="7740352" y="6165304"/>
            <a:ext cx="792088" cy="2880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755576" y="1052736"/>
            <a:ext cx="7776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Какое утверждение верное? Назовите слово, прикреплённое к верному утверждению.</a:t>
            </a:r>
            <a:endParaRPr lang="ru-RU" sz="2800" b="1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555779" y="332656"/>
            <a:ext cx="359316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Устная работа</a:t>
            </a:r>
            <a:endParaRPr lang="ru-RU" sz="4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444208" y="2420888"/>
            <a:ext cx="1728192" cy="52322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</a:rPr>
              <a:t>разность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 rot="16200000">
            <a:off x="5796136" y="3140968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трелка вниз 14"/>
          <p:cNvSpPr/>
          <p:nvPr/>
        </p:nvSpPr>
        <p:spPr>
          <a:xfrm rot="16200000">
            <a:off x="5796136" y="3933056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Стрелка вниз 15"/>
          <p:cNvSpPr/>
          <p:nvPr/>
        </p:nvSpPr>
        <p:spPr>
          <a:xfrm rot="16200000">
            <a:off x="5796136" y="2420888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83568" y="2492896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1)  х = 5 – корень уравнения  5х = 1</a:t>
            </a:r>
            <a:endParaRPr lang="ru-RU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83568" y="3140968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2)  Формула пути – это  </a:t>
            </a:r>
            <a:r>
              <a:rPr lang="en-US" sz="3200" b="1" dirty="0" smtClean="0"/>
              <a:t>s = </a:t>
            </a:r>
            <a:r>
              <a:rPr lang="en-US" sz="3200" b="1" dirty="0" err="1" smtClean="0"/>
              <a:t>vt</a:t>
            </a:r>
            <a:endParaRPr lang="ru-RU" sz="3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83568" y="3933056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3</a:t>
            </a:r>
            <a:r>
              <a:rPr lang="ru-RU" sz="2400" b="1" dirty="0" smtClean="0"/>
              <a:t>)  </a:t>
            </a:r>
            <a:r>
              <a:rPr lang="en-US" sz="2400" b="1" dirty="0" smtClean="0"/>
              <a:t>3 </a:t>
            </a:r>
            <a:r>
              <a:rPr lang="en-US" sz="2400" b="1" dirty="0" smtClean="0"/>
              <a:t>– 3 </a:t>
            </a:r>
            <a:r>
              <a:rPr lang="en-US" sz="2400" b="1" dirty="0" smtClean="0"/>
              <a:t>∙ 3 = 0 </a:t>
            </a:r>
            <a:r>
              <a:rPr lang="ru-RU" sz="2400" b="1" dirty="0" smtClean="0"/>
              <a:t>  </a:t>
            </a:r>
            <a:r>
              <a:rPr lang="en-US" sz="2400" b="1" dirty="0" smtClean="0"/>
              <a:t>– </a:t>
            </a:r>
            <a:r>
              <a:rPr lang="ru-RU" sz="2400" b="1" dirty="0" smtClean="0"/>
              <a:t>  верное равенство</a:t>
            </a:r>
            <a:endParaRPr lang="ru-RU" sz="2400" b="1" dirty="0"/>
          </a:p>
        </p:txBody>
      </p:sp>
      <p:sp>
        <p:nvSpPr>
          <p:cNvPr id="23" name="TextBox 22">
            <a:hlinkClick r:id="rId2" action="ppaction://hlinksldjump"/>
          </p:cNvPr>
          <p:cNvSpPr txBox="1"/>
          <p:nvPr/>
        </p:nvSpPr>
        <p:spPr>
          <a:xfrm>
            <a:off x="6444208" y="3212976"/>
            <a:ext cx="1728192" cy="52322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</a:rPr>
              <a:t>скорость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44208" y="3933056"/>
            <a:ext cx="1728192" cy="52322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</a:rPr>
              <a:t>теорема</a:t>
            </a:r>
            <a:endParaRPr lang="ru-RU" sz="2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915816" y="2780928"/>
            <a:ext cx="33218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СКОРОСТЬ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06656" y="404664"/>
            <a:ext cx="363913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Задача из ОГЭ</a:t>
            </a:r>
            <a:endParaRPr lang="ru-RU" sz="4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988840"/>
            <a:ext cx="2016368" cy="30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Стрелка вверх 6"/>
          <p:cNvSpPr/>
          <p:nvPr/>
        </p:nvSpPr>
        <p:spPr>
          <a:xfrm>
            <a:off x="6012160" y="2132856"/>
            <a:ext cx="144016" cy="28083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228184" y="2276872"/>
            <a:ext cx="2232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40 сек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Обычная скорость жука </a:t>
            </a:r>
            <a:r>
              <a:rPr lang="ru-RU" b="1" dirty="0" smtClean="0"/>
              <a:t>уменьшается</a:t>
            </a:r>
            <a:r>
              <a:rPr lang="ru-RU" dirty="0" smtClean="0"/>
              <a:t> на 3 см/с</a:t>
            </a:r>
            <a:endParaRPr lang="ru-RU" dirty="0"/>
          </a:p>
        </p:txBody>
      </p:sp>
      <p:sp>
        <p:nvSpPr>
          <p:cNvPr id="9" name="Стрелка вверх 8"/>
          <p:cNvSpPr/>
          <p:nvPr/>
        </p:nvSpPr>
        <p:spPr>
          <a:xfrm flipV="1">
            <a:off x="2915816" y="2132856"/>
            <a:ext cx="144016" cy="28083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39552" y="2420888"/>
            <a:ext cx="23042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/>
              <a:t>20 сек.</a:t>
            </a:r>
          </a:p>
          <a:p>
            <a:pPr algn="r"/>
            <a:r>
              <a:rPr lang="ru-RU" dirty="0" smtClean="0"/>
              <a:t> </a:t>
            </a:r>
          </a:p>
          <a:p>
            <a:pPr algn="r"/>
            <a:r>
              <a:rPr lang="ru-RU" dirty="0" smtClean="0"/>
              <a:t>Обычная скорость жука </a:t>
            </a:r>
            <a:r>
              <a:rPr lang="ru-RU" b="1" dirty="0" smtClean="0"/>
              <a:t>увеличивается</a:t>
            </a:r>
            <a:r>
              <a:rPr lang="ru-RU" dirty="0" smtClean="0"/>
              <a:t> на 3 см/с</a:t>
            </a:r>
            <a:endParaRPr lang="ru-RU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149080"/>
            <a:ext cx="496748" cy="816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3059832" y="2132856"/>
            <a:ext cx="496748" cy="816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2483768" y="141277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В жаркие дни:</a:t>
            </a:r>
            <a:endParaRPr lang="ru-RU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1691680" y="5445224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Какова скорость жука-оленя в обычные дни?</a:t>
            </a:r>
            <a:endParaRPr lang="ru-RU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30679" y="332656"/>
            <a:ext cx="624337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Самостоятельная работа</a:t>
            </a:r>
            <a:endParaRPr lang="ru-RU" sz="4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268760"/>
            <a:ext cx="8064896" cy="475252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36912"/>
            <a:ext cx="3672408" cy="1632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636912"/>
            <a:ext cx="3672408" cy="183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547664" y="1772816"/>
            <a:ext cx="224247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Уровень А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04102" y="1772816"/>
            <a:ext cx="221842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Уровень Б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0" name="Прямая соединительная линия 9"/>
          <p:cNvCxnSpPr>
            <a:endCxn id="6" idx="2"/>
          </p:cNvCxnSpPr>
          <p:nvPr/>
        </p:nvCxnSpPr>
        <p:spPr>
          <a:xfrm>
            <a:off x="4572000" y="1268760"/>
            <a:ext cx="0" cy="475252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ихаил\Desktop\Новый рисунок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2896"/>
            <a:ext cx="8679052" cy="1499666"/>
          </a:xfrm>
          <a:prstGeom prst="rect">
            <a:avLst/>
          </a:prstGeom>
          <a:noFill/>
        </p:spPr>
      </p:pic>
      <p:pic>
        <p:nvPicPr>
          <p:cNvPr id="1027" name="Picture 3" descr="C:\Users\Михаил\Desktop\Новый рисунок (1)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420888"/>
            <a:ext cx="673901" cy="762818"/>
          </a:xfrm>
          <a:prstGeom prst="rect">
            <a:avLst/>
          </a:prstGeom>
          <a:noFill/>
        </p:spPr>
      </p:pic>
      <p:pic>
        <p:nvPicPr>
          <p:cNvPr id="1028" name="Picture 4" descr="C:\Users\Михаил\Desktop\Новый рисунок (2)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2492896"/>
            <a:ext cx="1584176" cy="28803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58269" y="692696"/>
            <a:ext cx="575112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Комментарий ученика</a:t>
            </a:r>
            <a:endParaRPr lang="ru-RU" sz="4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987824" y="1988840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987824" y="4293096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67834" y="332656"/>
            <a:ext cx="196906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Ответы</a:t>
            </a:r>
            <a:endParaRPr lang="ru-RU" sz="4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268760"/>
            <a:ext cx="8064896" cy="504056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1340768"/>
            <a:ext cx="224247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Уровень А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08104" y="1340768"/>
            <a:ext cx="221842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Уровень Б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0" name="Прямая соединительная линия 9"/>
          <p:cNvCxnSpPr>
            <a:endCxn id="6" idx="2"/>
          </p:cNvCxnSpPr>
          <p:nvPr/>
        </p:nvCxnSpPr>
        <p:spPr>
          <a:xfrm>
            <a:off x="4572000" y="1268760"/>
            <a:ext cx="0" cy="504056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99592" y="2060848"/>
            <a:ext cx="35283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х</a:t>
            </a:r>
            <a:r>
              <a:rPr lang="ru-RU" sz="2400" dirty="0" smtClean="0"/>
              <a:t> – ширина</a:t>
            </a:r>
          </a:p>
          <a:p>
            <a:r>
              <a:rPr lang="ru-RU" sz="2400" dirty="0" smtClean="0"/>
              <a:t>3х – длина</a:t>
            </a:r>
          </a:p>
          <a:p>
            <a:endParaRPr lang="ru-RU" sz="2400" dirty="0" smtClean="0"/>
          </a:p>
          <a:p>
            <a:r>
              <a:rPr lang="ru-RU" sz="2400" dirty="0" smtClean="0"/>
              <a:t>2(х+3х) = 24,</a:t>
            </a:r>
          </a:p>
          <a:p>
            <a:r>
              <a:rPr lang="ru-RU" sz="2400" dirty="0" smtClean="0"/>
              <a:t>8х = 24,</a:t>
            </a:r>
          </a:p>
          <a:p>
            <a:r>
              <a:rPr lang="ru-RU" sz="2400" dirty="0" smtClean="0"/>
              <a:t>х</a:t>
            </a:r>
            <a:r>
              <a:rPr lang="ru-RU" sz="2400" dirty="0" smtClean="0"/>
              <a:t> </a:t>
            </a:r>
            <a:r>
              <a:rPr lang="ru-RU" sz="2400" dirty="0" smtClean="0"/>
              <a:t>= 3 (см) – ширина</a:t>
            </a:r>
          </a:p>
          <a:p>
            <a:endParaRPr lang="ru-RU" sz="2400" dirty="0" smtClean="0"/>
          </a:p>
          <a:p>
            <a:r>
              <a:rPr lang="ru-RU" sz="2400" dirty="0" smtClean="0"/>
              <a:t>3∙3 = 9 (см) – длина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716016" y="1988840"/>
            <a:ext cx="35283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х</a:t>
            </a:r>
            <a:r>
              <a:rPr lang="ru-RU" sz="2400" dirty="0" smtClean="0"/>
              <a:t> – сторона 1</a:t>
            </a:r>
          </a:p>
          <a:p>
            <a:r>
              <a:rPr lang="ru-RU" sz="2400" dirty="0" smtClean="0"/>
              <a:t>(х+2) – сторона 2</a:t>
            </a:r>
          </a:p>
          <a:p>
            <a:r>
              <a:rPr lang="ru-RU" sz="2400" dirty="0" smtClean="0"/>
              <a:t>2х – сторона 3</a:t>
            </a:r>
          </a:p>
          <a:p>
            <a:endParaRPr lang="ru-RU" sz="2400" dirty="0" smtClean="0"/>
          </a:p>
          <a:p>
            <a:r>
              <a:rPr lang="ru-RU" sz="2400" dirty="0" smtClean="0"/>
              <a:t>х</a:t>
            </a:r>
            <a:r>
              <a:rPr lang="ru-RU" sz="2400" dirty="0" smtClean="0"/>
              <a:t> + (х+2) + х = 22,</a:t>
            </a:r>
          </a:p>
          <a:p>
            <a:r>
              <a:rPr lang="ru-RU" sz="2400" dirty="0" smtClean="0"/>
              <a:t>4х + 2 = 22,</a:t>
            </a:r>
          </a:p>
          <a:p>
            <a:r>
              <a:rPr lang="ru-RU" sz="2400" dirty="0" smtClean="0"/>
              <a:t>4х = 20,</a:t>
            </a:r>
          </a:p>
          <a:p>
            <a:r>
              <a:rPr lang="ru-RU" sz="2400" dirty="0" smtClean="0"/>
              <a:t>х</a:t>
            </a:r>
            <a:r>
              <a:rPr lang="ru-RU" sz="2400" dirty="0" smtClean="0"/>
              <a:t> </a:t>
            </a:r>
            <a:r>
              <a:rPr lang="ru-RU" sz="2400" dirty="0" smtClean="0"/>
              <a:t>= 5 (см) – </a:t>
            </a:r>
            <a:r>
              <a:rPr lang="ru-RU" sz="2400" dirty="0" smtClean="0"/>
              <a:t>сторона </a:t>
            </a:r>
            <a:r>
              <a:rPr lang="ru-RU" sz="2400" dirty="0" smtClean="0"/>
              <a:t>1</a:t>
            </a:r>
          </a:p>
          <a:p>
            <a:endParaRPr lang="ru-RU" sz="2400" dirty="0" smtClean="0"/>
          </a:p>
          <a:p>
            <a:r>
              <a:rPr lang="ru-RU" sz="2400" dirty="0" smtClean="0"/>
              <a:t>5+2 = 7 (см) – </a:t>
            </a:r>
            <a:r>
              <a:rPr lang="ru-RU" sz="2400" dirty="0" smtClean="0"/>
              <a:t>сторона 2</a:t>
            </a:r>
          </a:p>
          <a:p>
            <a:r>
              <a:rPr lang="ru-RU" sz="2400" dirty="0" smtClean="0"/>
              <a:t>2∙</a:t>
            </a:r>
            <a:r>
              <a:rPr lang="ru-RU" sz="2400" dirty="0" smtClean="0"/>
              <a:t>5</a:t>
            </a:r>
            <a:r>
              <a:rPr lang="ru-RU" sz="2400" dirty="0" smtClean="0"/>
              <a:t> = 10 (см) – </a:t>
            </a:r>
            <a:r>
              <a:rPr lang="ru-RU" sz="2400" dirty="0" smtClean="0"/>
              <a:t>сторона </a:t>
            </a:r>
            <a:r>
              <a:rPr lang="ru-RU" sz="2400" dirty="0" smtClean="0"/>
              <a:t>3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ихаил\Desktop\Новый рисунок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2896"/>
            <a:ext cx="8679052" cy="1499666"/>
          </a:xfrm>
          <a:prstGeom prst="rect">
            <a:avLst/>
          </a:prstGeom>
          <a:noFill/>
        </p:spPr>
      </p:pic>
      <p:pic>
        <p:nvPicPr>
          <p:cNvPr id="1027" name="Picture 3" descr="C:\Users\Михаил\Desktop\Новый рисунок (1)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420888"/>
            <a:ext cx="673901" cy="762818"/>
          </a:xfrm>
          <a:prstGeom prst="rect">
            <a:avLst/>
          </a:prstGeom>
          <a:noFill/>
        </p:spPr>
      </p:pic>
      <p:pic>
        <p:nvPicPr>
          <p:cNvPr id="1028" name="Picture 4" descr="C:\Users\Михаил\Desktop\Новый рисунок (2)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2492896"/>
            <a:ext cx="1584176" cy="28803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58269" y="692696"/>
            <a:ext cx="575112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Комментарий ученика</a:t>
            </a:r>
            <a:endParaRPr lang="ru-RU" sz="4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987824" y="1988840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987824" y="4293096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51720" y="692696"/>
            <a:ext cx="501278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Домашнее задание</a:t>
            </a:r>
            <a:endParaRPr lang="ru-RU" sz="4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987824" y="1988840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987824" y="4293096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71600" y="2420888"/>
            <a:ext cx="7704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Подготовьтесь к контрольной работе, </a:t>
            </a:r>
          </a:p>
          <a:p>
            <a:pPr algn="ctr"/>
            <a:r>
              <a:rPr lang="ru-RU" sz="2800" b="1" dirty="0" smtClean="0"/>
              <a:t>решите задачи из рубрики «Проверь себя!» (стр. 42)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55776" y="332656"/>
            <a:ext cx="359316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Устная работа</a:t>
            </a:r>
            <a:endParaRPr lang="ru-RU" sz="4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1052736"/>
            <a:ext cx="3528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Линейное уравнение </a:t>
            </a:r>
          </a:p>
          <a:p>
            <a:pPr algn="ctr"/>
            <a:r>
              <a:rPr lang="ru-RU" sz="2800" b="1" dirty="0" smtClean="0"/>
              <a:t>имеет вид:</a:t>
            </a:r>
            <a:endParaRPr lang="ru-RU" sz="2800" b="1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212881" y="2047508"/>
          <a:ext cx="2197100" cy="679450"/>
        </p:xfrm>
        <a:graphic>
          <a:graphicData uri="http://schemas.openxmlformats.org/presentationml/2006/ole">
            <p:oleObj spid="_x0000_s1026" name="Equation" r:id="rId4" imgW="698400" imgH="215640" progId="Equation.DSMT4">
              <p:embed/>
            </p:oleObj>
          </a:graphicData>
        </a:graphic>
      </p:graphicFrame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2212881" y="2695580"/>
          <a:ext cx="2516188" cy="801687"/>
        </p:xfrm>
        <a:graphic>
          <a:graphicData uri="http://schemas.openxmlformats.org/presentationml/2006/ole">
            <p:oleObj spid="_x0000_s1027" name="Equation" r:id="rId5" imgW="799920" imgH="253800" progId="Equation.DSMT4">
              <p:embed/>
            </p:oleObj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2212881" y="3559676"/>
          <a:ext cx="2276475" cy="681037"/>
        </p:xfrm>
        <a:graphic>
          <a:graphicData uri="http://schemas.openxmlformats.org/presentationml/2006/ole">
            <p:oleObj spid="_x0000_s1028" name="Equation" r:id="rId6" imgW="723600" imgH="21564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212881" y="4351764"/>
          <a:ext cx="2276475" cy="681037"/>
        </p:xfrm>
        <a:graphic>
          <a:graphicData uri="http://schemas.openxmlformats.org/presentationml/2006/ole">
            <p:oleObj spid="_x0000_s1029" name="Equation" r:id="rId7" imgW="723600" imgH="215640" progId="Equation.DSMT4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6516216" y="3717032"/>
          <a:ext cx="1183715" cy="438906"/>
        </p:xfrm>
        <a:graphic>
          <a:graphicData uri="http://schemas.openxmlformats.org/presentationml/2006/ole">
            <p:oleObj spid="_x0000_s1030" name="Equation" r:id="rId8" imgW="583920" imgH="21564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6516216" y="2924944"/>
          <a:ext cx="1152128" cy="427193"/>
        </p:xfrm>
        <a:graphic>
          <a:graphicData uri="http://schemas.openxmlformats.org/presentationml/2006/ole">
            <p:oleObj spid="_x0000_s1031" name="Equation" r:id="rId9" imgW="583920" imgH="215640" progId="Equation.DSMT4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6516216" y="2132856"/>
          <a:ext cx="1152128" cy="418158"/>
        </p:xfrm>
        <a:graphic>
          <a:graphicData uri="http://schemas.openxmlformats.org/presentationml/2006/ole">
            <p:oleObj spid="_x0000_s1033" name="Equation" r:id="rId10" imgW="596880" imgH="215640" progId="Equation.DSMT4">
              <p:embed/>
            </p:oleObj>
          </a:graphicData>
        </a:graphic>
      </p:graphicFrame>
      <p:sp>
        <p:nvSpPr>
          <p:cNvPr id="15" name="Стрелка вниз 14"/>
          <p:cNvSpPr/>
          <p:nvPr/>
        </p:nvSpPr>
        <p:spPr>
          <a:xfrm rot="16200000">
            <a:off x="5597257" y="2839596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Стрелка вниз 15"/>
          <p:cNvSpPr/>
          <p:nvPr/>
        </p:nvSpPr>
        <p:spPr>
          <a:xfrm rot="16200000">
            <a:off x="5597257" y="4351764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Стрелка вниз 16"/>
          <p:cNvSpPr/>
          <p:nvPr/>
        </p:nvSpPr>
        <p:spPr>
          <a:xfrm rot="16200000">
            <a:off x="5597257" y="2047508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Стрелка вниз 17"/>
          <p:cNvSpPr/>
          <p:nvPr/>
        </p:nvSpPr>
        <p:spPr>
          <a:xfrm rot="16200000">
            <a:off x="5597257" y="3631684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39552" y="5085184"/>
            <a:ext cx="80648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/>
          <p:cNvGrpSpPr/>
          <p:nvPr/>
        </p:nvGrpSpPr>
        <p:grpSpPr>
          <a:xfrm>
            <a:off x="6372200" y="4293096"/>
            <a:ext cx="1440160" cy="720080"/>
            <a:chOff x="6372200" y="4293096"/>
            <a:chExt cx="1440160" cy="720080"/>
          </a:xfrm>
        </p:grpSpPr>
        <p:graphicFrame>
          <p:nvGraphicFramePr>
            <p:cNvPr id="1032" name="Object 8"/>
            <p:cNvGraphicFramePr>
              <a:graphicFrameLocks noChangeAspect="1"/>
            </p:cNvGraphicFramePr>
            <p:nvPr/>
          </p:nvGraphicFramePr>
          <p:xfrm>
            <a:off x="6516216" y="4437112"/>
            <a:ext cx="1206991" cy="438070"/>
          </p:xfrm>
          <a:graphic>
            <a:graphicData uri="http://schemas.openxmlformats.org/presentationml/2006/ole">
              <p:oleObj spid="_x0000_s1032" name="Equation" r:id="rId11" imgW="596880" imgH="215640" progId="Equation.DSMT4">
                <p:embed/>
              </p:oleObj>
            </a:graphicData>
          </a:graphic>
        </p:graphicFrame>
        <p:sp>
          <p:nvSpPr>
            <p:cNvPr id="21" name="Прямоугольник 20"/>
            <p:cNvSpPr/>
            <p:nvPr/>
          </p:nvSpPr>
          <p:spPr>
            <a:xfrm>
              <a:off x="6372200" y="4293096"/>
              <a:ext cx="144016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38793E-6 L -0.55903 0.1889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0" y="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55776" y="332656"/>
            <a:ext cx="359316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Устная работа</a:t>
            </a:r>
            <a:endParaRPr lang="ru-RU" sz="4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052736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Верно ли, что корнем уравнения</a:t>
            </a:r>
          </a:p>
          <a:p>
            <a:r>
              <a:rPr lang="ru-RU" sz="2800" b="1" dirty="0" smtClean="0"/>
              <a:t>я</a:t>
            </a:r>
            <a:r>
              <a:rPr lang="ru-RU" sz="2800" b="1" dirty="0" smtClean="0"/>
              <a:t>вляется число 5? </a:t>
            </a:r>
            <a:endParaRPr lang="ru-RU" sz="2800" b="1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835696" y="2132856"/>
          <a:ext cx="1398587" cy="679450"/>
        </p:xfrm>
        <a:graphic>
          <a:graphicData uri="http://schemas.openxmlformats.org/presentationml/2006/ole">
            <p:oleObj spid="_x0000_s2050" name="Equation" r:id="rId4" imgW="444240" imgH="215640" progId="Equation.DSMT4">
              <p:embed/>
            </p:oleObj>
          </a:graphicData>
        </a:graphic>
      </p:graphicFrame>
      <p:sp>
        <p:nvSpPr>
          <p:cNvPr id="15" name="Стрелка вниз 14"/>
          <p:cNvSpPr/>
          <p:nvPr/>
        </p:nvSpPr>
        <p:spPr>
          <a:xfrm rot="16200000">
            <a:off x="4067944" y="3068960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Стрелка вниз 16"/>
          <p:cNvSpPr/>
          <p:nvPr/>
        </p:nvSpPr>
        <p:spPr>
          <a:xfrm rot="16200000">
            <a:off x="4067944" y="2204864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39552" y="5085184"/>
            <a:ext cx="80648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8" name="Object 2"/>
          <p:cNvGraphicFramePr>
            <a:graphicFrameLocks noChangeAspect="1"/>
          </p:cNvGraphicFramePr>
          <p:nvPr/>
        </p:nvGraphicFramePr>
        <p:xfrm>
          <a:off x="5940152" y="1124744"/>
          <a:ext cx="2145014" cy="422945"/>
        </p:xfrm>
        <a:graphic>
          <a:graphicData uri="http://schemas.openxmlformats.org/presentationml/2006/ole">
            <p:oleObj spid="_x0000_s2058" name="Equation" r:id="rId5" imgW="965160" imgH="190440" progId="Equation.DSMT4">
              <p:embed/>
            </p:oleObj>
          </a:graphicData>
        </a:graphic>
      </p:graphicFrame>
      <p:graphicFrame>
        <p:nvGraphicFramePr>
          <p:cNvPr id="2059" name="Object 2"/>
          <p:cNvGraphicFramePr>
            <a:graphicFrameLocks noChangeAspect="1"/>
          </p:cNvGraphicFramePr>
          <p:nvPr/>
        </p:nvGraphicFramePr>
        <p:xfrm>
          <a:off x="1763688" y="3068960"/>
          <a:ext cx="1717675" cy="679450"/>
        </p:xfrm>
        <a:graphic>
          <a:graphicData uri="http://schemas.openxmlformats.org/presentationml/2006/ole">
            <p:oleObj spid="_x0000_s2059" name="Equation" r:id="rId6" imgW="545760" imgH="215640" progId="Equation.DSMT4">
              <p:embed/>
            </p:oleObj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5220072" y="2204864"/>
            <a:ext cx="504056" cy="52322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–</a:t>
            </a:r>
            <a:endParaRPr lang="ru-RU" sz="2800" dirty="0"/>
          </a:p>
        </p:txBody>
      </p:sp>
      <p:graphicFrame>
        <p:nvGraphicFramePr>
          <p:cNvPr id="23" name="Object 8"/>
          <p:cNvGraphicFramePr>
            <a:graphicFrameLocks noChangeAspect="1"/>
          </p:cNvGraphicFramePr>
          <p:nvPr/>
        </p:nvGraphicFramePr>
        <p:xfrm>
          <a:off x="1259632" y="5589240"/>
          <a:ext cx="1206991" cy="438070"/>
        </p:xfrm>
        <a:graphic>
          <a:graphicData uri="http://schemas.openxmlformats.org/presentationml/2006/ole">
            <p:oleObj spid="_x0000_s2060" name="Equation" r:id="rId7" imgW="596880" imgH="215640" progId="Equation.DSMT4">
              <p:embed/>
            </p:oleObj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220072" y="3068960"/>
            <a:ext cx="504056" cy="52322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+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542 0.04603 L -0.27952 0.47629 " pathEditMode="relative" ptsTypes="AA">
                                      <p:cBhvr>
                                        <p:cTn id="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55776" y="332656"/>
            <a:ext cx="359316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Устная работа</a:t>
            </a:r>
            <a:endParaRPr lang="ru-RU" sz="4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1052736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Найдите корень уравнения </a:t>
            </a:r>
            <a:endParaRPr lang="ru-RU" sz="2800" b="1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627784" y="1556792"/>
          <a:ext cx="1916113" cy="679450"/>
        </p:xfrm>
        <a:graphic>
          <a:graphicData uri="http://schemas.openxmlformats.org/presentationml/2006/ole">
            <p:oleObj spid="_x0000_s4098" name="Equation" r:id="rId4" imgW="609480" imgH="215640" progId="Equation.DSMT4">
              <p:embed/>
            </p:oleObj>
          </a:graphicData>
        </a:graphic>
      </p:graphicFrame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2627784" y="1988840"/>
          <a:ext cx="2076450" cy="1401762"/>
        </p:xfrm>
        <a:graphic>
          <a:graphicData uri="http://schemas.openxmlformats.org/presentationml/2006/ole">
            <p:oleObj spid="_x0000_s4099" name="Equation" r:id="rId5" imgW="660240" imgH="444240" progId="Equation.DSMT4">
              <p:embed/>
            </p:oleObj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2627784" y="3429000"/>
          <a:ext cx="2435225" cy="681038"/>
        </p:xfrm>
        <a:graphic>
          <a:graphicData uri="http://schemas.openxmlformats.org/presentationml/2006/ole">
            <p:oleObj spid="_x0000_s4100" name="Equation" r:id="rId6" imgW="774360" imgH="21564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627784" y="4149080"/>
          <a:ext cx="1997075" cy="681037"/>
        </p:xfrm>
        <a:graphic>
          <a:graphicData uri="http://schemas.openxmlformats.org/presentationml/2006/ole">
            <p:oleObj spid="_x0000_s4101" name="Equation" r:id="rId7" imgW="634680" imgH="21564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6444208" y="2492896"/>
          <a:ext cx="1176337" cy="428625"/>
        </p:xfrm>
        <a:graphic>
          <a:graphicData uri="http://schemas.openxmlformats.org/presentationml/2006/ole">
            <p:oleObj spid="_x0000_s4103" name="Equation" r:id="rId8" imgW="596880" imgH="215640" progId="Equation.DSMT4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6444208" y="1700808"/>
          <a:ext cx="1176337" cy="417513"/>
        </p:xfrm>
        <a:graphic>
          <a:graphicData uri="http://schemas.openxmlformats.org/presentationml/2006/ole">
            <p:oleObj spid="_x0000_s4105" name="Equation" r:id="rId9" imgW="609480" imgH="215640" progId="Equation.DSMT4">
              <p:embed/>
            </p:oleObj>
          </a:graphicData>
        </a:graphic>
      </p:graphicFrame>
      <p:sp>
        <p:nvSpPr>
          <p:cNvPr id="15" name="Стрелка вниз 14"/>
          <p:cNvSpPr/>
          <p:nvPr/>
        </p:nvSpPr>
        <p:spPr>
          <a:xfrm rot="16200000">
            <a:off x="5508104" y="2420888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Стрелка вниз 15"/>
          <p:cNvSpPr/>
          <p:nvPr/>
        </p:nvSpPr>
        <p:spPr>
          <a:xfrm rot="16200000">
            <a:off x="5508104" y="4149080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Стрелка вниз 16"/>
          <p:cNvSpPr/>
          <p:nvPr/>
        </p:nvSpPr>
        <p:spPr>
          <a:xfrm rot="16200000">
            <a:off x="5508104" y="1628800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Стрелка вниз 17"/>
          <p:cNvSpPr/>
          <p:nvPr/>
        </p:nvSpPr>
        <p:spPr>
          <a:xfrm rot="16200000">
            <a:off x="5508104" y="3429000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39552" y="5085184"/>
            <a:ext cx="80648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Группа 21"/>
          <p:cNvGrpSpPr/>
          <p:nvPr/>
        </p:nvGrpSpPr>
        <p:grpSpPr>
          <a:xfrm>
            <a:off x="6300192" y="4077072"/>
            <a:ext cx="1440160" cy="720080"/>
            <a:chOff x="6372200" y="4293096"/>
            <a:chExt cx="1440160" cy="720080"/>
          </a:xfrm>
        </p:grpSpPr>
        <p:graphicFrame>
          <p:nvGraphicFramePr>
            <p:cNvPr id="1032" name="Object 8"/>
            <p:cNvGraphicFramePr>
              <a:graphicFrameLocks noChangeAspect="1"/>
            </p:cNvGraphicFramePr>
            <p:nvPr/>
          </p:nvGraphicFramePr>
          <p:xfrm>
            <a:off x="6503988" y="4437063"/>
            <a:ext cx="1233487" cy="438150"/>
          </p:xfrm>
          <a:graphic>
            <a:graphicData uri="http://schemas.openxmlformats.org/presentationml/2006/ole">
              <p:oleObj spid="_x0000_s4104" name="Equation" r:id="rId10" imgW="609480" imgH="215640" progId="Equation.DSMT4">
                <p:embed/>
              </p:oleObj>
            </a:graphicData>
          </a:graphic>
        </p:graphicFrame>
        <p:sp>
          <p:nvSpPr>
            <p:cNvPr id="21" name="Прямоугольник 20"/>
            <p:cNvSpPr/>
            <p:nvPr/>
          </p:nvSpPr>
          <p:spPr>
            <a:xfrm>
              <a:off x="6372200" y="4293096"/>
              <a:ext cx="144016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6084168" y="1124744"/>
          <a:ext cx="1270000" cy="422275"/>
        </p:xfrm>
        <a:graphic>
          <a:graphicData uri="http://schemas.openxmlformats.org/presentationml/2006/ole">
            <p:oleObj spid="_x0000_s4106" name="Equation" r:id="rId11" imgW="571320" imgH="190440" progId="Equation.DSMT4">
              <p:embed/>
            </p:oleObj>
          </a:graphicData>
        </a:graphic>
      </p:graphicFrame>
      <p:grpSp>
        <p:nvGrpSpPr>
          <p:cNvPr id="8" name="Группа 22"/>
          <p:cNvGrpSpPr/>
          <p:nvPr/>
        </p:nvGrpSpPr>
        <p:grpSpPr>
          <a:xfrm>
            <a:off x="6300192" y="3356992"/>
            <a:ext cx="1440160" cy="720080"/>
            <a:chOff x="6300192" y="3356992"/>
            <a:chExt cx="1440160" cy="720080"/>
          </a:xfrm>
        </p:grpSpPr>
        <p:graphicFrame>
          <p:nvGraphicFramePr>
            <p:cNvPr id="1030" name="Object 6"/>
            <p:cNvGraphicFramePr>
              <a:graphicFrameLocks noChangeAspect="1"/>
            </p:cNvGraphicFramePr>
            <p:nvPr/>
          </p:nvGraphicFramePr>
          <p:xfrm>
            <a:off x="6444208" y="3501008"/>
            <a:ext cx="1183715" cy="438906"/>
          </p:xfrm>
          <a:graphic>
            <a:graphicData uri="http://schemas.openxmlformats.org/presentationml/2006/ole">
              <p:oleObj spid="_x0000_s4102" name="Equation" r:id="rId12" imgW="583920" imgH="215640" progId="Equation.DSMT4">
                <p:embed/>
              </p:oleObj>
            </a:graphicData>
          </a:graphic>
        </p:graphicFrame>
        <p:sp>
          <p:nvSpPr>
            <p:cNvPr id="22" name="Прямоугольник 21"/>
            <p:cNvSpPr/>
            <p:nvPr/>
          </p:nvSpPr>
          <p:spPr>
            <a:xfrm>
              <a:off x="6300192" y="3356992"/>
              <a:ext cx="144016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1258888" y="5589588"/>
          <a:ext cx="1208087" cy="438150"/>
        </p:xfrm>
        <a:graphic>
          <a:graphicData uri="http://schemas.openxmlformats.org/presentationml/2006/ole">
            <p:oleObj spid="_x0000_s4107" name="Equation" r:id="rId13" imgW="596880" imgH="215640" progId="Equation.DSMT4">
              <p:embed/>
            </p:oleObj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627784" y="5517232"/>
            <a:ext cx="504056" cy="52322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–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09114E-6 L -0.34653 0.3044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" y="15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55776" y="332656"/>
            <a:ext cx="359316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Устная работа</a:t>
            </a:r>
            <a:endParaRPr lang="ru-RU" sz="4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1052736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Решите уравнение </a:t>
            </a:r>
            <a:endParaRPr lang="ru-RU" sz="2800" b="1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827584" y="1700808"/>
          <a:ext cx="4670425" cy="679450"/>
        </p:xfrm>
        <a:graphic>
          <a:graphicData uri="http://schemas.openxmlformats.org/presentationml/2006/ole">
            <p:oleObj spid="_x0000_s3074" name="Equation" r:id="rId4" imgW="1485720" imgH="215640" progId="Equation.DSMT4">
              <p:embed/>
            </p:oleObj>
          </a:graphicData>
        </a:graphic>
      </p:graphicFrame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827584" y="2348880"/>
          <a:ext cx="3514725" cy="681037"/>
        </p:xfrm>
        <a:graphic>
          <a:graphicData uri="http://schemas.openxmlformats.org/presentationml/2006/ole">
            <p:oleObj spid="_x0000_s3075" name="Equation" r:id="rId5" imgW="1117440" imgH="215640" progId="Equation.DSMT4">
              <p:embed/>
            </p:oleObj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827584" y="3068960"/>
          <a:ext cx="2197100" cy="681037"/>
        </p:xfrm>
        <a:graphic>
          <a:graphicData uri="http://schemas.openxmlformats.org/presentationml/2006/ole">
            <p:oleObj spid="_x0000_s3076" name="Equation" r:id="rId6" imgW="698400" imgH="21564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827584" y="3717032"/>
          <a:ext cx="1957387" cy="681038"/>
        </p:xfrm>
        <a:graphic>
          <a:graphicData uri="http://schemas.openxmlformats.org/presentationml/2006/ole">
            <p:oleObj spid="_x0000_s3077" name="Equation" r:id="rId7" imgW="622080" imgH="21564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7058025" y="2517775"/>
          <a:ext cx="525463" cy="377825"/>
        </p:xfrm>
        <a:graphic>
          <a:graphicData uri="http://schemas.openxmlformats.org/presentationml/2006/ole">
            <p:oleObj spid="_x0000_s3079" name="Equation" r:id="rId8" imgW="266400" imgH="190440" progId="Equation.DSMT4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7051675" y="1905000"/>
          <a:ext cx="538163" cy="295275"/>
        </p:xfrm>
        <a:graphic>
          <a:graphicData uri="http://schemas.openxmlformats.org/presentationml/2006/ole">
            <p:oleObj spid="_x0000_s3081" name="Equation" r:id="rId9" imgW="279360" imgH="152280" progId="Equation.DSMT4">
              <p:embed/>
            </p:oleObj>
          </a:graphicData>
        </a:graphic>
      </p:graphicFrame>
      <p:sp>
        <p:nvSpPr>
          <p:cNvPr id="15" name="Стрелка вниз 14"/>
          <p:cNvSpPr/>
          <p:nvPr/>
        </p:nvSpPr>
        <p:spPr>
          <a:xfrm rot="16200000">
            <a:off x="5796136" y="2420888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Стрелка вниз 15"/>
          <p:cNvSpPr/>
          <p:nvPr/>
        </p:nvSpPr>
        <p:spPr>
          <a:xfrm rot="16200000">
            <a:off x="5796136" y="3789040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Стрелка вниз 16"/>
          <p:cNvSpPr/>
          <p:nvPr/>
        </p:nvSpPr>
        <p:spPr>
          <a:xfrm rot="16200000">
            <a:off x="5796136" y="1700808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Стрелка вниз 17"/>
          <p:cNvSpPr/>
          <p:nvPr/>
        </p:nvSpPr>
        <p:spPr>
          <a:xfrm rot="16200000">
            <a:off x="5796136" y="3140968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39552" y="5085184"/>
            <a:ext cx="80648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Группа 21"/>
          <p:cNvGrpSpPr/>
          <p:nvPr/>
        </p:nvGrpSpPr>
        <p:grpSpPr>
          <a:xfrm>
            <a:off x="6660232" y="3861048"/>
            <a:ext cx="1440160" cy="720080"/>
            <a:chOff x="6372200" y="4293096"/>
            <a:chExt cx="1440160" cy="720080"/>
          </a:xfrm>
        </p:grpSpPr>
        <p:graphicFrame>
          <p:nvGraphicFramePr>
            <p:cNvPr id="1032" name="Object 8"/>
            <p:cNvGraphicFramePr>
              <a:graphicFrameLocks noChangeAspect="1"/>
            </p:cNvGraphicFramePr>
            <p:nvPr/>
          </p:nvGraphicFramePr>
          <p:xfrm>
            <a:off x="6732240" y="4365104"/>
            <a:ext cx="565150" cy="387350"/>
          </p:xfrm>
          <a:graphic>
            <a:graphicData uri="http://schemas.openxmlformats.org/presentationml/2006/ole">
              <p:oleObj spid="_x0000_s3080" name="Equation" r:id="rId10" imgW="279360" imgH="190440" progId="Equation.DSMT4">
                <p:embed/>
              </p:oleObj>
            </a:graphicData>
          </a:graphic>
        </p:graphicFrame>
        <p:sp>
          <p:nvSpPr>
            <p:cNvPr id="21" name="Прямоугольник 20"/>
            <p:cNvSpPr/>
            <p:nvPr/>
          </p:nvSpPr>
          <p:spPr>
            <a:xfrm>
              <a:off x="6372200" y="4293096"/>
              <a:ext cx="144016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4788024" y="1124744"/>
          <a:ext cx="2652713" cy="477838"/>
        </p:xfrm>
        <a:graphic>
          <a:graphicData uri="http://schemas.openxmlformats.org/presentationml/2006/ole">
            <p:oleObj spid="_x0000_s3082" name="Equation" r:id="rId11" imgW="1193760" imgH="215640" progId="Equation.DSMT4">
              <p:embed/>
            </p:oleObj>
          </a:graphicData>
        </a:graphic>
      </p:graphicFrame>
      <p:grpSp>
        <p:nvGrpSpPr>
          <p:cNvPr id="23" name="Группа 22"/>
          <p:cNvGrpSpPr/>
          <p:nvPr/>
        </p:nvGrpSpPr>
        <p:grpSpPr>
          <a:xfrm>
            <a:off x="3203848" y="5445224"/>
            <a:ext cx="1440160" cy="720080"/>
            <a:chOff x="6300192" y="3356992"/>
            <a:chExt cx="1440160" cy="720080"/>
          </a:xfrm>
        </p:grpSpPr>
        <p:graphicFrame>
          <p:nvGraphicFramePr>
            <p:cNvPr id="1030" name="Object 6"/>
            <p:cNvGraphicFramePr>
              <a:graphicFrameLocks noChangeAspect="1"/>
            </p:cNvGraphicFramePr>
            <p:nvPr/>
          </p:nvGraphicFramePr>
          <p:xfrm>
            <a:off x="6444208" y="3501008"/>
            <a:ext cx="1183715" cy="438906"/>
          </p:xfrm>
          <a:graphic>
            <a:graphicData uri="http://schemas.openxmlformats.org/presentationml/2006/ole">
              <p:oleObj spid="_x0000_s3078" name="Equation" r:id="rId12" imgW="583920" imgH="215640" progId="Equation.DSMT4">
                <p:embed/>
              </p:oleObj>
            </a:graphicData>
          </a:graphic>
        </p:graphicFrame>
        <p:sp>
          <p:nvSpPr>
            <p:cNvPr id="22" name="Прямоугольник 21"/>
            <p:cNvSpPr/>
            <p:nvPr/>
          </p:nvSpPr>
          <p:spPr>
            <a:xfrm>
              <a:off x="6300192" y="3356992"/>
              <a:ext cx="144016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1258888" y="5589588"/>
          <a:ext cx="1208087" cy="438150"/>
        </p:xfrm>
        <a:graphic>
          <a:graphicData uri="http://schemas.openxmlformats.org/presentationml/2006/ole">
            <p:oleObj spid="_x0000_s3083" name="Equation" r:id="rId13" imgW="596880" imgH="215640" progId="Equation.DSMT4">
              <p:embed/>
            </p:oleObj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627784" y="5517232"/>
            <a:ext cx="504056" cy="52322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–</a:t>
            </a:r>
            <a:endParaRPr lang="ru-RU" sz="2800" dirty="0"/>
          </a:p>
        </p:txBody>
      </p:sp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6992938" y="3297238"/>
          <a:ext cx="725487" cy="352425"/>
        </p:xfrm>
        <a:graphic>
          <a:graphicData uri="http://schemas.openxmlformats.org/presentationml/2006/ole">
            <p:oleObj spid="_x0000_s3084" name="Equation" r:id="rId14" imgW="368280" imgH="17748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03562E-6 L -0.26111 0.45154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" y="22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1691680" y="1988840"/>
          <a:ext cx="5120127" cy="720080"/>
        </p:xfrm>
        <a:graphic>
          <a:graphicData uri="http://schemas.openxmlformats.org/presentationml/2006/ole">
            <p:oleObj spid="_x0000_s7170" name="Equation" r:id="rId4" imgW="1536480" imgH="215640" progId="Equation.DSMT4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013467" y="332656"/>
            <a:ext cx="267778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Результат:</a:t>
            </a:r>
            <a:endParaRPr lang="ru-RU" sz="4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755576" y="1052736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В решении некоторой задачи количество воздушных шаров обозначили буквой </a:t>
            </a:r>
            <a:r>
              <a:rPr lang="ru-RU" sz="2800" b="1" i="1" dirty="0" smtClean="0"/>
              <a:t>х</a:t>
            </a:r>
            <a:r>
              <a:rPr lang="ru-RU" sz="2800" b="1" dirty="0" smtClean="0"/>
              <a:t>. </a:t>
            </a:r>
          </a:p>
          <a:p>
            <a:pPr algn="ctr"/>
            <a:r>
              <a:rPr lang="ru-RU" sz="2800" b="1" dirty="0" smtClean="0"/>
              <a:t>Могло ли в результате получиться уравнение </a:t>
            </a:r>
          </a:p>
          <a:p>
            <a:r>
              <a:rPr lang="ru-RU" sz="2800" b="1" dirty="0" smtClean="0"/>
              <a:t>                                   7 + 3</a:t>
            </a:r>
            <a:r>
              <a:rPr lang="ru-RU" sz="2800" b="1" i="1" dirty="0" smtClean="0"/>
              <a:t>х</a:t>
            </a:r>
            <a:r>
              <a:rPr lang="ru-RU" sz="2800" b="1" dirty="0" smtClean="0"/>
              <a:t> = 2 ? </a:t>
            </a:r>
            <a:endParaRPr lang="ru-RU" sz="2800" b="1" dirty="0"/>
          </a:p>
        </p:txBody>
      </p:sp>
      <p:graphicFrame>
        <p:nvGraphicFramePr>
          <p:cNvPr id="26" name="Объект 25"/>
          <p:cNvGraphicFramePr>
            <a:graphicFrameLocks noChangeAspect="1"/>
          </p:cNvGraphicFramePr>
          <p:nvPr/>
        </p:nvGraphicFramePr>
        <p:xfrm>
          <a:off x="2171700" y="2911475"/>
          <a:ext cx="1557338" cy="679450"/>
        </p:xfrm>
        <a:graphic>
          <a:graphicData uri="http://schemas.openxmlformats.org/presentationml/2006/ole">
            <p:oleObj spid="_x0000_s6157" name="Equation" r:id="rId4" imgW="495000" imgH="215640" progId="Equation.DSMT4">
              <p:embed/>
            </p:oleObj>
          </a:graphicData>
        </a:graphic>
      </p:graphicFrame>
      <p:graphicFrame>
        <p:nvGraphicFramePr>
          <p:cNvPr id="27" name="Object 3"/>
          <p:cNvGraphicFramePr>
            <a:graphicFrameLocks noChangeAspect="1"/>
          </p:cNvGraphicFramePr>
          <p:nvPr/>
        </p:nvGraphicFramePr>
        <p:xfrm>
          <a:off x="2123728" y="3573016"/>
          <a:ext cx="1716087" cy="681038"/>
        </p:xfrm>
        <a:graphic>
          <a:graphicData uri="http://schemas.openxmlformats.org/presentationml/2006/ole">
            <p:oleObj spid="_x0000_s6158" name="Equation" r:id="rId5" imgW="545760" imgH="215640" progId="Equation.DSMT4">
              <p:embed/>
            </p:oleObj>
          </a:graphicData>
        </a:graphic>
      </p:graphicFrame>
      <p:sp>
        <p:nvSpPr>
          <p:cNvPr id="33" name="Стрелка вниз 32"/>
          <p:cNvSpPr/>
          <p:nvPr/>
        </p:nvSpPr>
        <p:spPr>
          <a:xfrm rot="16200000">
            <a:off x="5237217" y="3703692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Стрелка вниз 34"/>
          <p:cNvSpPr/>
          <p:nvPr/>
        </p:nvSpPr>
        <p:spPr>
          <a:xfrm rot="16200000">
            <a:off x="5220072" y="2924944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555779" y="332656"/>
            <a:ext cx="359316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Устная работа</a:t>
            </a:r>
            <a:endParaRPr lang="ru-RU" sz="4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28184" y="2996952"/>
            <a:ext cx="504056" cy="52322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У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28184" y="3645024"/>
            <a:ext cx="504056" cy="52322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А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755576" y="1052736"/>
            <a:ext cx="77768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Верно ли, что в уравнении можно переносить слагаемое из одной части в другую, не меняя при этом знак на противоположный ? </a:t>
            </a:r>
            <a:endParaRPr lang="ru-RU" sz="2800" b="1" dirty="0"/>
          </a:p>
        </p:txBody>
      </p:sp>
      <p:graphicFrame>
        <p:nvGraphicFramePr>
          <p:cNvPr id="26" name="Объект 25"/>
          <p:cNvGraphicFramePr>
            <a:graphicFrameLocks noChangeAspect="1"/>
          </p:cNvGraphicFramePr>
          <p:nvPr/>
        </p:nvGraphicFramePr>
        <p:xfrm>
          <a:off x="2171700" y="2911475"/>
          <a:ext cx="1557338" cy="679450"/>
        </p:xfrm>
        <a:graphic>
          <a:graphicData uri="http://schemas.openxmlformats.org/presentationml/2006/ole">
            <p:oleObj spid="_x0000_s8194" name="Equation" r:id="rId3" imgW="495000" imgH="215640" progId="Equation.DSMT4">
              <p:embed/>
            </p:oleObj>
          </a:graphicData>
        </a:graphic>
      </p:graphicFrame>
      <p:graphicFrame>
        <p:nvGraphicFramePr>
          <p:cNvPr id="27" name="Object 3"/>
          <p:cNvGraphicFramePr>
            <a:graphicFrameLocks noChangeAspect="1"/>
          </p:cNvGraphicFramePr>
          <p:nvPr/>
        </p:nvGraphicFramePr>
        <p:xfrm>
          <a:off x="2123728" y="3573016"/>
          <a:ext cx="1716087" cy="681038"/>
        </p:xfrm>
        <a:graphic>
          <a:graphicData uri="http://schemas.openxmlformats.org/presentationml/2006/ole">
            <p:oleObj spid="_x0000_s8195" name="Equation" r:id="rId4" imgW="545760" imgH="215640" progId="Equation.DSMT4">
              <p:embed/>
            </p:oleObj>
          </a:graphicData>
        </a:graphic>
      </p:graphicFrame>
      <p:sp>
        <p:nvSpPr>
          <p:cNvPr id="33" name="Стрелка вниз 32"/>
          <p:cNvSpPr/>
          <p:nvPr/>
        </p:nvSpPr>
        <p:spPr>
          <a:xfrm rot="16200000">
            <a:off x="5237217" y="3703692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Стрелка вниз 34"/>
          <p:cNvSpPr/>
          <p:nvPr/>
        </p:nvSpPr>
        <p:spPr>
          <a:xfrm rot="16200000">
            <a:off x="5220072" y="2924944"/>
            <a:ext cx="144016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555779" y="332656"/>
            <a:ext cx="359316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Устная работа</a:t>
            </a:r>
            <a:endParaRPr lang="ru-RU" sz="4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28184" y="2996952"/>
            <a:ext cx="504056" cy="52322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Б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28184" y="3645024"/>
            <a:ext cx="504056" cy="52322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Р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520</Words>
  <Application>Microsoft Office PowerPoint</Application>
  <PresentationFormat>Экран (4:3)</PresentationFormat>
  <Paragraphs>98</Paragraphs>
  <Slides>22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Тема Office</vt:lpstr>
      <vt:lpstr>MathType 6.0 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117</cp:revision>
  <dcterms:created xsi:type="dcterms:W3CDTF">2016-10-17T19:46:49Z</dcterms:created>
  <dcterms:modified xsi:type="dcterms:W3CDTF">2016-10-19T19:41:44Z</dcterms:modified>
</cp:coreProperties>
</file>