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8" r:id="rId2"/>
    <p:sldId id="286" r:id="rId3"/>
    <p:sldId id="289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9" r:id="rId14"/>
    <p:sldId id="300" r:id="rId15"/>
    <p:sldId id="287" r:id="rId16"/>
    <p:sldId id="302" r:id="rId17"/>
    <p:sldId id="304" r:id="rId18"/>
    <p:sldId id="303" r:id="rId19"/>
  </p:sldIdLst>
  <p:sldSz cx="9144000" cy="5143500" type="screen16x9"/>
  <p:notesSz cx="6858000" cy="9144000"/>
  <p:embeddedFontLst>
    <p:embeddedFont>
      <p:font typeface="Nixie One" charset="0"/>
      <p:regular r:id="rId21"/>
    </p:embeddedFont>
    <p:embeddedFont>
      <p:font typeface="Cambria" pitchFamily="18" charset="0"/>
      <p:regular r:id="rId22"/>
      <p:bold r:id="rId23"/>
      <p:italic r:id="rId24"/>
      <p:boldItalic r:id="rId25"/>
    </p:embeddedFont>
    <p:embeddedFont>
      <p:font typeface="Roboto Slab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025"/>
    <a:srgbClr val="94BF6E"/>
    <a:srgbClr val="165751"/>
    <a:srgbClr val="124057"/>
    <a:srgbClr val="18637B"/>
    <a:srgbClr val="BCDCE1"/>
    <a:srgbClr val="99FF99"/>
    <a:srgbClr val="33CC33"/>
    <a:srgbClr val="E8F0D8"/>
    <a:srgbClr val="D6E6F2"/>
  </p:clrMru>
</p:presentationPr>
</file>

<file path=ppt/tableStyles.xml><?xml version="1.0" encoding="utf-8"?>
<a:tblStyleLst xmlns:a="http://schemas.openxmlformats.org/drawingml/2006/main" def="{E92A4472-23A4-45D9-9E38-5A08E971F761}">
  <a:tblStyle styleId="{E92A4472-23A4-45D9-9E38-5A08E971F76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1522" y="-5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928022798739238"/>
          <c:y val="5.4711525739861738E-2"/>
          <c:w val="0.59966864829436251"/>
          <c:h val="0.658875920087515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 "А"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 уч.г.</c:v>
                </c:pt>
                <c:pt idx="1">
                  <c:v>2016-2017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 "Б"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 уч.г.</c:v>
                </c:pt>
                <c:pt idx="1">
                  <c:v>2016-2017 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 "В"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2013-2014 уч.г.</c:v>
                </c:pt>
                <c:pt idx="1">
                  <c:v>2016-2017 уч.г.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62</c:v>
                </c:pt>
                <c:pt idx="1">
                  <c:v>74</c:v>
                </c:pt>
              </c:numCache>
            </c:numRef>
          </c:val>
        </c:ser>
        <c:axId val="134027520"/>
        <c:axId val="134041600"/>
      </c:barChart>
      <c:catAx>
        <c:axId val="134027520"/>
        <c:scaling>
          <c:orientation val="minMax"/>
        </c:scaling>
        <c:axPos val="b"/>
        <c:tickLblPos val="nextTo"/>
        <c:crossAx val="134041600"/>
        <c:crosses val="autoZero"/>
        <c:auto val="1"/>
        <c:lblAlgn val="ctr"/>
        <c:lblOffset val="100"/>
      </c:catAx>
      <c:valAx>
        <c:axId val="134041600"/>
        <c:scaling>
          <c:orientation val="minMax"/>
        </c:scaling>
        <c:axPos val="l"/>
        <c:majorGridlines/>
        <c:numFmt formatCode="General" sourceLinked="1"/>
        <c:tickLblPos val="nextTo"/>
        <c:crossAx val="134027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4294967295"/>
          </p:nvPr>
        </p:nvSpPr>
        <p:spPr>
          <a:xfrm>
            <a:off x="685800" y="1259025"/>
            <a:ext cx="5200199" cy="270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Комаров Михаил Сергеевич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Учитель математики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МОУ «СОШ с УИОП №38» 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г.о. Саранск</a:t>
            </a:r>
            <a:endParaRPr lang="en" sz="2400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27168" t="23100" r="48617" b="26501"/>
          <a:stretch>
            <a:fillRect/>
          </a:stretch>
        </p:blipFill>
        <p:spPr bwMode="auto">
          <a:xfrm>
            <a:off x="6822250" y="1248757"/>
            <a:ext cx="2321751" cy="27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46"/>
          <p:cNvSpPr txBox="1">
            <a:spLocks noGrp="1"/>
          </p:cNvSpPr>
          <p:nvPr/>
        </p:nvSpPr>
        <p:spPr>
          <a:xfrm>
            <a:off x="2300889" y="788236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Технология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педагогического 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1324716" y="1098552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2012857" y="1127422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7475" y="951570"/>
          <a:ext cx="8501008" cy="3815824"/>
        </p:xfrm>
        <a:graphic>
          <a:graphicData uri="http://schemas.openxmlformats.org/drawingml/2006/table">
            <a:tbl>
              <a:tblPr firstRow="1" bandRow="1">
                <a:tableStyleId>{E92A4472-23A4-45D9-9E38-5A08E971F761}</a:tableStyleId>
              </a:tblPr>
              <a:tblGrid>
                <a:gridCol w="2344325"/>
                <a:gridCol w="3193160"/>
                <a:gridCol w="2963523"/>
              </a:tblGrid>
              <a:tr h="2674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Этап решения задачи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Метапредметные компетенции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Технологии обучения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1. Анализ условия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Ценностно-смысловая,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общекультурная, учебно-познавательная.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Технологии проблемного обучения, интерактивного обучения.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2. Варианты решения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Ценностно-смысловая, коммуникативная, учебно-познавательная, личностного самосовершенствования.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Технологии обучения в сотрудничестве, проблемного обучения,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развития критического мышления.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3. Выбор оптимального (или нового) способа решения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Ценностно-смысловая, коммуникативная, учебно-познавательная, личностного самосовершенствования.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Технология развития критического мышления, проблемного обучения,  интерактивного обучения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4. Поиск и отбор информации для реализации данного способа решения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Ценностно-смысловая, информационная, учебно-познавательная, общекультурная, личностного самосовершенствования.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Информационно-коммуникационная технология, технологии обучения в сотрудничестве, проблемного обучения.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5. Решение задачи данным способом и его проверка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Социально-трудовая, общекультурная, учебно-познавательная, личностного самосовершенствования.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Технология обучения в сотрудничестве.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6. Конкретизация и обобщение полученных результатов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Ценностно-смысловая, коммуникативная, социально-трудовая, личностного самосовершенствования.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Технологии обучения в сотрудничестве, интерактивного обучения, проблемного обучения.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7. Обратный ход: от обобщения результата к частной задаче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Учебно-познавательная, коммуникативная, социально-трудовая, личностного самосовершенствования.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Технология обучения в сотрудничестве.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15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21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48"/>
          <p:cNvSpPr/>
          <p:nvPr/>
        </p:nvSpPr>
        <p:spPr>
          <a:xfrm>
            <a:off x="530373" y="51470"/>
            <a:ext cx="8290098" cy="64417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63"/>
          <p:cNvSpPr txBox="1"/>
          <p:nvPr/>
        </p:nvSpPr>
        <p:spPr>
          <a:xfrm>
            <a:off x="530373" y="46889"/>
            <a:ext cx="8290098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Алгоритм формирования метапредметных компетенций при решении учебных задач: обзор компетенций и технологий на каждом этапе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248"/>
          <p:cNvSpPr/>
          <p:nvPr/>
        </p:nvSpPr>
        <p:spPr>
          <a:xfrm>
            <a:off x="793932" y="51470"/>
            <a:ext cx="7452827" cy="436748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263"/>
          <p:cNvSpPr txBox="1"/>
          <p:nvPr/>
        </p:nvSpPr>
        <p:spPr>
          <a:xfrm>
            <a:off x="793931" y="-56542"/>
            <a:ext cx="7452827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Примеры реализации данного алгоритма.</a:t>
            </a:r>
          </a:p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Задача закрытого типа</a:t>
            </a:r>
          </a:p>
        </p:txBody>
      </p:sp>
      <p:sp>
        <p:nvSpPr>
          <p:cNvPr id="22" name="Shape 270"/>
          <p:cNvSpPr/>
          <p:nvPr/>
        </p:nvSpPr>
        <p:spPr>
          <a:xfrm flipH="1">
            <a:off x="530373" y="810023"/>
            <a:ext cx="91800" cy="32807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7475" y="728222"/>
          <a:ext cx="8573017" cy="3992245"/>
        </p:xfrm>
        <a:graphic>
          <a:graphicData uri="http://schemas.openxmlformats.org/drawingml/2006/table">
            <a:tbl>
              <a:tblPr firstRow="1" bandRow="1">
                <a:tableStyleId>{E92A4472-23A4-45D9-9E38-5A08E971F761}</a:tableStyleId>
              </a:tblPr>
              <a:tblGrid>
                <a:gridCol w="400109"/>
                <a:gridCol w="817290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333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Математика, 5 класс, тема: «Обыкновенные дроби»</a:t>
                      </a:r>
                      <a:endParaRPr lang="en" sz="1200" b="1" i="0" u="none" strike="noStrike" cap="none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Nixie One"/>
                        <a:cs typeface="Times New Roman" pitchFamily="18" charset="0"/>
                        <a:sym typeface="Nixie One"/>
                      </a:endParaRPr>
                    </a:p>
                    <a:p>
                      <a:pPr lvl="0">
                        <a:buSzPct val="25000"/>
                      </a:pPr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Авторская задача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. В зоопарке 120 животных. 1/12 из них – пресмыкающиеся, 6/12 – млекопитающие. А остальные – птицы. Сколько птиц в зоопарке?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этапе анализа условия учащиеся внимательно читают текст задачи, не видят в условии противоречий, высказывают мнение, что данных, скорее всего, достаточно.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Используя приём «Корзина идей», учитель записывает на доске варианты решения задачи, которые предлагают учащиеся. Работа может быть организована в парах. Суть поступающих в «корзину идей» вариантов: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Последовательно найти количество пресмыкающихся, млекопитающих, затем узнать, сколько птиц;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Узнать, какую часть составляют пресмыкающиеся и млекопитающие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вместе, найти их общее количество, затем количество птиц;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Можно заметить, что 6/12 – это половина, а значит очень просто найти число млекопитающих .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Чтобы найти ещё один (оптимальный) вариант, учитель направляет: «Кто знает, за что в математике принято брать целое?»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предлагает поискать ответ в учебнике (в теме «Правильные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неправильные дроби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»). В результате самостоятельного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поиска учащиеся находят ответ – это единица.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ходе активной беседы учащиеся приходят к выводу о том, что оптимальный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способ решения задачи – это вычесть из 1 сумму 1/12 и 6/12, тем самым найти какую часть составляют птицы, а затем найти уже число птиц.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Далее необходимо закончить отбор необходимой информации для решения задачи. Какие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ещё нужны знания? Ответ учащихся – правило нахождения дроби от числа.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</a:tbl>
          </a:graphicData>
        </a:graphic>
      </p:graphicFrame>
      <p:grpSp>
        <p:nvGrpSpPr>
          <p:cNvPr id="24" name="Shape 498"/>
          <p:cNvGrpSpPr/>
          <p:nvPr/>
        </p:nvGrpSpPr>
        <p:grpSpPr>
          <a:xfrm>
            <a:off x="466521" y="915566"/>
            <a:ext cx="311303" cy="311286"/>
            <a:chOff x="1923675" y="1633650"/>
            <a:chExt cx="436000" cy="435975"/>
          </a:xfrm>
        </p:grpSpPr>
        <p:sp>
          <p:nvSpPr>
            <p:cNvPr id="26" name="Shape 49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50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50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50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50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50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" name="Shape 660"/>
          <p:cNvSpPr/>
          <p:nvPr/>
        </p:nvSpPr>
        <p:spPr>
          <a:xfrm>
            <a:off x="454365" y="1383618"/>
            <a:ext cx="289544" cy="289562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849"/>
          <p:cNvGrpSpPr/>
          <p:nvPr/>
        </p:nvGrpSpPr>
        <p:grpSpPr>
          <a:xfrm>
            <a:off x="436699" y="2362669"/>
            <a:ext cx="391289" cy="355643"/>
            <a:chOff x="4556450" y="4963575"/>
            <a:chExt cx="548025" cy="498100"/>
          </a:xfrm>
        </p:grpSpPr>
        <p:sp>
          <p:nvSpPr>
            <p:cNvPr id="43" name="Shape 850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0" t="0" r="0" b="0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51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0" t="0" r="0" b="0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852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0" t="0" r="0" b="0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" name="Shape 471"/>
          <p:cNvGrpSpPr/>
          <p:nvPr/>
        </p:nvGrpSpPr>
        <p:grpSpPr>
          <a:xfrm>
            <a:off x="491463" y="3435846"/>
            <a:ext cx="296524" cy="253898"/>
            <a:chOff x="1934025" y="1001650"/>
            <a:chExt cx="415300" cy="355600"/>
          </a:xfrm>
        </p:grpSpPr>
        <p:sp>
          <p:nvSpPr>
            <p:cNvPr id="49" name="Shape 47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473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47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47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3" name="Shape 588"/>
          <p:cNvSpPr/>
          <p:nvPr/>
        </p:nvSpPr>
        <p:spPr>
          <a:xfrm>
            <a:off x="491463" y="3889337"/>
            <a:ext cx="302593" cy="302593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4" name="Shape 592"/>
          <p:cNvGrpSpPr/>
          <p:nvPr/>
        </p:nvGrpSpPr>
        <p:grpSpPr>
          <a:xfrm>
            <a:off x="481301" y="4335946"/>
            <a:ext cx="291276" cy="297380"/>
            <a:chOff x="3951850" y="2985350"/>
            <a:chExt cx="407950" cy="416500"/>
          </a:xfrm>
        </p:grpSpPr>
        <p:sp>
          <p:nvSpPr>
            <p:cNvPr id="55" name="Shape 59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9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9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9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248"/>
          <p:cNvSpPr/>
          <p:nvPr/>
        </p:nvSpPr>
        <p:spPr>
          <a:xfrm>
            <a:off x="793932" y="51470"/>
            <a:ext cx="7452827" cy="436748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263"/>
          <p:cNvSpPr txBox="1"/>
          <p:nvPr/>
        </p:nvSpPr>
        <p:spPr>
          <a:xfrm>
            <a:off x="793931" y="-56542"/>
            <a:ext cx="7452827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Примеры реализации данного алгоритма.</a:t>
            </a:r>
          </a:p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Задача закрытого типа</a:t>
            </a:r>
          </a:p>
        </p:txBody>
      </p:sp>
      <p:sp>
        <p:nvSpPr>
          <p:cNvPr id="22" name="Shape 270"/>
          <p:cNvSpPr/>
          <p:nvPr/>
        </p:nvSpPr>
        <p:spPr>
          <a:xfrm flipH="1">
            <a:off x="530373" y="810023"/>
            <a:ext cx="91800" cy="32807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7475" y="1131590"/>
          <a:ext cx="8573017" cy="2468880"/>
        </p:xfrm>
        <a:graphic>
          <a:graphicData uri="http://schemas.openxmlformats.org/drawingml/2006/table">
            <a:tbl>
              <a:tblPr firstRow="1" bandRow="1">
                <a:tableStyleId>{E92A4472-23A4-45D9-9E38-5A08E971F761}</a:tableStyleId>
              </a:tblPr>
              <a:tblGrid>
                <a:gridCol w="364105"/>
                <a:gridCol w="8208912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Решают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задачу дети самостоятельно, 1 ученик может работать у доски. Учитель может организовать взаимопомощь учащихся: сильный помогает слабому. Ответ: 50 птиц.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этапе обобщения результата учащиеся делают вывод, что в задачах такого типа удобно брать за целое единицу. Придумывают, как записать это правило в тетрадях,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например, 1 = ЦЕЛОЕ.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Дальнейшая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работа может быть организована в малых группах или парах. Учитель направляет: «Интересно, какая задача у вас получится, если найти надо было бы количество всех животных, а известно было число птиц. Можете придумать задачу с другим контекстом, т.е. не про зоопарк». Здесь учитель намеренно усложняет задачу, т.к. для её решения необходимо знать ещё и правило нахождения целого по его части.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Возможное условие задачи: «В книге одну пятую часть составляют сказки, три пятых – рассказы, остальная часть приходится на басни. Сколько всего различных произведений в книге, если басен всего пять?»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одной или нескольких из предложенных задач можно оформить у доски., выбрать самую креативную группу и т.п.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</a:tbl>
          </a:graphicData>
        </a:graphic>
      </p:graphicFrame>
      <p:grpSp>
        <p:nvGrpSpPr>
          <p:cNvPr id="14" name="Shape 498"/>
          <p:cNvGrpSpPr/>
          <p:nvPr/>
        </p:nvGrpSpPr>
        <p:grpSpPr>
          <a:xfrm>
            <a:off x="474080" y="1180344"/>
            <a:ext cx="311303" cy="311286"/>
            <a:chOff x="1923675" y="1633650"/>
            <a:chExt cx="436000" cy="435975"/>
          </a:xfrm>
        </p:grpSpPr>
        <p:sp>
          <p:nvSpPr>
            <p:cNvPr id="15" name="Shape 49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0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0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0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0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0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510"/>
          <p:cNvSpPr/>
          <p:nvPr/>
        </p:nvSpPr>
        <p:spPr>
          <a:xfrm>
            <a:off x="474080" y="1671650"/>
            <a:ext cx="286081" cy="286081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" name="Shape 546"/>
          <p:cNvGrpSpPr/>
          <p:nvPr/>
        </p:nvGrpSpPr>
        <p:grpSpPr>
          <a:xfrm>
            <a:off x="469962" y="2571750"/>
            <a:ext cx="272158" cy="272158"/>
            <a:chOff x="1278900" y="2333250"/>
            <a:chExt cx="381175" cy="381175"/>
          </a:xfrm>
        </p:grpSpPr>
        <p:sp>
          <p:nvSpPr>
            <p:cNvPr id="25" name="Shape 547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54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54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55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248"/>
          <p:cNvSpPr/>
          <p:nvPr/>
        </p:nvSpPr>
        <p:spPr>
          <a:xfrm>
            <a:off x="793932" y="51470"/>
            <a:ext cx="7452827" cy="436748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263"/>
          <p:cNvSpPr txBox="1"/>
          <p:nvPr/>
        </p:nvSpPr>
        <p:spPr>
          <a:xfrm>
            <a:off x="793931" y="-56542"/>
            <a:ext cx="7452827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Примеры реализации данного алгоритма.</a:t>
            </a:r>
          </a:p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Задача открытого типа</a:t>
            </a:r>
          </a:p>
        </p:txBody>
      </p:sp>
      <p:sp>
        <p:nvSpPr>
          <p:cNvPr id="22" name="Shape 270"/>
          <p:cNvSpPr/>
          <p:nvPr/>
        </p:nvSpPr>
        <p:spPr>
          <a:xfrm flipH="1">
            <a:off x="530373" y="810023"/>
            <a:ext cx="91800" cy="32807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7475" y="728222"/>
          <a:ext cx="8573017" cy="3352165"/>
        </p:xfrm>
        <a:graphic>
          <a:graphicData uri="http://schemas.openxmlformats.org/drawingml/2006/table">
            <a:tbl>
              <a:tblPr firstRow="1" bandRow="1">
                <a:tableStyleId>{E92A4472-23A4-45D9-9E38-5A08E971F761}</a:tableStyleId>
              </a:tblPr>
              <a:tblGrid>
                <a:gridCol w="400109"/>
                <a:gridCol w="817290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333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200" b="1" i="0" u="none" strike="noStrike" cap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Подготовка к ОГЭ, 9 класс, модуль «Реальная</a:t>
                      </a:r>
                      <a:r>
                        <a:rPr lang="ru-RU" sz="1200" b="1" i="0" u="none" strike="noStrike" cap="non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 математика</a:t>
                      </a:r>
                      <a:r>
                        <a:rPr lang="ru-RU" sz="1200" b="1" i="0" u="none" strike="noStrike" cap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»</a:t>
                      </a:r>
                      <a:endParaRPr lang="en" sz="1200" b="1" i="0" u="none" strike="noStrike" cap="none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Nixie One"/>
                        <a:cs typeface="Times New Roman" pitchFamily="18" charset="0"/>
                        <a:sym typeface="Nixie One"/>
                      </a:endParaRPr>
                    </a:p>
                    <a:p>
                      <a:pPr lvl="0">
                        <a:buSzPct val="25000"/>
                      </a:pPr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Вопрос, предшествующий задаче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. Как узнать, в каком фрукте содержится больше витамина С – в апельсине или мандарине?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высказывают свои предположения, основываясь на личном опыте, мнения разделяются, и учащиеся приходят к выводу, что необходим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надёжный источник информации. 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предлагает найти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ответ на вопрос в интернете, для этого нужно воспользоваться телефонами, планшетами. Работа по поиску информации может быть организована в парах. Учащиеся приходят к двум важным выводам: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Лучше всего найти содержание витамина С в таблице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понимать, что сравнивать можно содержание витамина в мг на 100 г продукта, а не в отдельно взятых фруктах неизвестной массы 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находят таблицу содержания витамина С в овощах и фруктах, а для того, чтобы у всех была одинаковая таблица, организуется передача друг другу ссылки на конкретный интернет-источник.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SzPct val="25000"/>
                      </a:pPr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Авторская задача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. Имея перед собой данные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таблицы содержания витамина С в овощах и фруктах, какие вопросы можно поставить? Иными словами, какие реальные задачи можно решить?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Nixie One"/>
                        <a:cs typeface="Times New Roman" pitchFamily="18" charset="0"/>
                        <a:sym typeface="Nixie One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Составляется банк вопросов, которые можно было бы включить в собственный сборник для подготовки к ОГЭ.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Учащиеся при этом работают в группах.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</a:tbl>
          </a:graphicData>
        </a:graphic>
      </p:graphicFrame>
      <p:grpSp>
        <p:nvGrpSpPr>
          <p:cNvPr id="3" name="Shape 498"/>
          <p:cNvGrpSpPr/>
          <p:nvPr/>
        </p:nvGrpSpPr>
        <p:grpSpPr>
          <a:xfrm>
            <a:off x="466521" y="915566"/>
            <a:ext cx="311303" cy="311286"/>
            <a:chOff x="1923675" y="1633650"/>
            <a:chExt cx="436000" cy="435975"/>
          </a:xfrm>
        </p:grpSpPr>
        <p:sp>
          <p:nvSpPr>
            <p:cNvPr id="26" name="Shape 49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50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50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50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50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50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" name="Shape 849"/>
          <p:cNvGrpSpPr/>
          <p:nvPr/>
        </p:nvGrpSpPr>
        <p:grpSpPr>
          <a:xfrm>
            <a:off x="444873" y="3711515"/>
            <a:ext cx="391289" cy="355643"/>
            <a:chOff x="4556450" y="4963575"/>
            <a:chExt cx="548025" cy="498100"/>
          </a:xfrm>
        </p:grpSpPr>
        <p:sp>
          <p:nvSpPr>
            <p:cNvPr id="43" name="Shape 850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0" t="0" r="0" b="0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51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0" t="0" r="0" b="0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852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0" t="0" r="0" b="0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0" t="0" r="0" b="0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" name="Shape 471"/>
          <p:cNvGrpSpPr/>
          <p:nvPr/>
        </p:nvGrpSpPr>
        <p:grpSpPr>
          <a:xfrm>
            <a:off x="3667654" y="4306832"/>
            <a:ext cx="296524" cy="253898"/>
            <a:chOff x="1934025" y="1001650"/>
            <a:chExt cx="415300" cy="355600"/>
          </a:xfrm>
        </p:grpSpPr>
        <p:sp>
          <p:nvSpPr>
            <p:cNvPr id="49" name="Shape 47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473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47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47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3" name="Shape 588"/>
          <p:cNvSpPr/>
          <p:nvPr/>
        </p:nvSpPr>
        <p:spPr>
          <a:xfrm>
            <a:off x="2879812" y="4191930"/>
            <a:ext cx="302593" cy="302593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" name="Shape 592"/>
          <p:cNvGrpSpPr/>
          <p:nvPr/>
        </p:nvGrpSpPr>
        <p:grpSpPr>
          <a:xfrm>
            <a:off x="481301" y="4335946"/>
            <a:ext cx="291276" cy="297380"/>
            <a:chOff x="3951850" y="2985350"/>
            <a:chExt cx="407950" cy="416500"/>
          </a:xfrm>
        </p:grpSpPr>
        <p:sp>
          <p:nvSpPr>
            <p:cNvPr id="55" name="Shape 59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9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9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9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2" name="Shape 661"/>
          <p:cNvSpPr/>
          <p:nvPr/>
        </p:nvSpPr>
        <p:spPr>
          <a:xfrm>
            <a:off x="477401" y="1419622"/>
            <a:ext cx="289544" cy="253041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583"/>
          <p:cNvSpPr/>
          <p:nvPr/>
        </p:nvSpPr>
        <p:spPr>
          <a:xfrm>
            <a:off x="506373" y="2247714"/>
            <a:ext cx="285207" cy="366067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4" name="Shape 498"/>
          <p:cNvGrpSpPr/>
          <p:nvPr/>
        </p:nvGrpSpPr>
        <p:grpSpPr>
          <a:xfrm>
            <a:off x="469962" y="3231963"/>
            <a:ext cx="311303" cy="311286"/>
            <a:chOff x="1923675" y="1633650"/>
            <a:chExt cx="436000" cy="435975"/>
          </a:xfrm>
        </p:grpSpPr>
        <p:sp>
          <p:nvSpPr>
            <p:cNvPr id="59" name="Shape 49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50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50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50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50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50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248"/>
          <p:cNvSpPr/>
          <p:nvPr/>
        </p:nvSpPr>
        <p:spPr>
          <a:xfrm>
            <a:off x="793932" y="51470"/>
            <a:ext cx="7452827" cy="436748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263"/>
          <p:cNvSpPr txBox="1"/>
          <p:nvPr/>
        </p:nvSpPr>
        <p:spPr>
          <a:xfrm>
            <a:off x="793931" y="-56542"/>
            <a:ext cx="7452827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Примеры реализации данного алгоритма.</a:t>
            </a:r>
          </a:p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Задача открытого типа</a:t>
            </a:r>
          </a:p>
        </p:txBody>
      </p:sp>
      <p:sp>
        <p:nvSpPr>
          <p:cNvPr id="22" name="Shape 270"/>
          <p:cNvSpPr/>
          <p:nvPr/>
        </p:nvSpPr>
        <p:spPr>
          <a:xfrm flipH="1">
            <a:off x="530373" y="810023"/>
            <a:ext cx="91800" cy="32807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7475" y="728222"/>
          <a:ext cx="8429001" cy="4023360"/>
        </p:xfrm>
        <a:graphic>
          <a:graphicData uri="http://schemas.openxmlformats.org/drawingml/2006/table">
            <a:tbl>
              <a:tblPr firstRow="1" bandRow="1">
                <a:tableStyleId>{E92A4472-23A4-45D9-9E38-5A08E971F761}</a:tableStyleId>
              </a:tblPr>
              <a:tblGrid>
                <a:gridCol w="393388"/>
                <a:gridCol w="8035613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Далее коллективно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проводится отбор самых лучших вопросов, которые фиксируются на доске. Таковыми могут быть: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во сколько раз больше содержится витамина С в 500 г моркови, чем в 900 г винограда?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назовите фрукты, содержание витамина С в которых не менее, чем в зелёном луке.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решают предложенные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задачи. Одним из самых интересных заданий может стать следующее (к идее этой задачи может подтолкнуть учитель):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Закройте таблицу, разделитесь на группы по двум признакам: любители овощей и любители фруктов. Каждая группа придумывает свой несложный рецепт салата с обязательным указанием массы ингредиентов. Затем, вновь открыв таблицу, каждая группа должна подсчитать количество витамина С в своём салате. Учитель может включить игровой момент, вопросы практической направленности предлагают учащиеся.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 решения задач учащиеся обобщают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результаты. В ходе беседы высказывают мысль, что решение всех задач было несложным, достаточно умения выполнять арифметические действия с числами. Но важным выводом становится то, что таблица – удобный вид наглядного представления информации, а знание математики во многом помогает работать с этой информацией.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F6E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SzPct val="25000"/>
                      </a:pPr>
                      <a:r>
                        <a:rPr lang="ru-RU" sz="120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Последний этап решения данной учебной задачи учащимся лучше </a:t>
                      </a: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выполнить дома. Необходимо найти в любом достоверном источнике текст с большим количеством числовых данных, представить их в виде таблицы и составить несколько вопросов к этой таблице. Это задание будет являться небольшим исследовательским проектом.</a:t>
                      </a:r>
                    </a:p>
                    <a:p>
                      <a:pPr lvl="0">
                        <a:buSzPct val="25000"/>
                      </a:pP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Самые интересные проекты учащихся 9-х классов:</a:t>
                      </a:r>
                    </a:p>
                    <a:p>
                      <a:pPr lvl="0">
                        <a:buSzPct val="25000"/>
                      </a:pP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– Озеро Байкал в числах</a:t>
                      </a:r>
                    </a:p>
                    <a:p>
                      <a:pPr lvl="0">
                        <a:buSzPct val="25000"/>
                      </a:pP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– Президенты США: кто самый-самый?</a:t>
                      </a:r>
                    </a:p>
                    <a:p>
                      <a:pPr lvl="0">
                        <a:buSzPct val="25000"/>
                      </a:pPr>
                      <a:r>
                        <a:rPr lang="ru-RU" sz="1200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Nixie One"/>
                          <a:cs typeface="Times New Roman" pitchFamily="18" charset="0"/>
                          <a:sym typeface="Nixie One"/>
                        </a:rPr>
                        <a:t>– Плюсы и минусы мегаполиса</a:t>
                      </a:r>
                      <a:endParaRPr lang="ru-RU" sz="1200" i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Nixie One"/>
                        <a:cs typeface="Times New Roman" pitchFamily="18" charset="0"/>
                        <a:sym typeface="Nixie One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5751"/>
                    </a:solidFill>
                  </a:tcPr>
                </a:tc>
              </a:tr>
            </a:tbl>
          </a:graphicData>
        </a:graphic>
      </p:graphicFrame>
      <p:grpSp>
        <p:nvGrpSpPr>
          <p:cNvPr id="3" name="Shape 498"/>
          <p:cNvGrpSpPr/>
          <p:nvPr/>
        </p:nvGrpSpPr>
        <p:grpSpPr>
          <a:xfrm>
            <a:off x="491463" y="1779662"/>
            <a:ext cx="311303" cy="311286"/>
            <a:chOff x="1923675" y="1633650"/>
            <a:chExt cx="436000" cy="435975"/>
          </a:xfrm>
        </p:grpSpPr>
        <p:sp>
          <p:nvSpPr>
            <p:cNvPr id="26" name="Shape 49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50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50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50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50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50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3" name="Shape 588"/>
          <p:cNvSpPr/>
          <p:nvPr/>
        </p:nvSpPr>
        <p:spPr>
          <a:xfrm>
            <a:off x="485393" y="915566"/>
            <a:ext cx="302593" cy="302593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" name="Shape 592"/>
          <p:cNvGrpSpPr/>
          <p:nvPr/>
        </p:nvGrpSpPr>
        <p:grpSpPr>
          <a:xfrm>
            <a:off x="479132" y="3409162"/>
            <a:ext cx="291276" cy="297380"/>
            <a:chOff x="3951850" y="2985350"/>
            <a:chExt cx="407950" cy="416500"/>
          </a:xfrm>
        </p:grpSpPr>
        <p:sp>
          <p:nvSpPr>
            <p:cNvPr id="55" name="Shape 59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9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9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9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2" name="Shape 510"/>
          <p:cNvSpPr/>
          <p:nvPr/>
        </p:nvSpPr>
        <p:spPr>
          <a:xfrm>
            <a:off x="479132" y="2787774"/>
            <a:ext cx="286081" cy="286081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8" name="Shape 471"/>
          <p:cNvGrpSpPr/>
          <p:nvPr/>
        </p:nvGrpSpPr>
        <p:grpSpPr>
          <a:xfrm>
            <a:off x="479132" y="3798577"/>
            <a:ext cx="296524" cy="253898"/>
            <a:chOff x="1934025" y="1001650"/>
            <a:chExt cx="415300" cy="355600"/>
          </a:xfrm>
        </p:grpSpPr>
        <p:sp>
          <p:nvSpPr>
            <p:cNvPr id="54" name="Shape 47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473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47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47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Shape 583"/>
          <p:cNvSpPr/>
          <p:nvPr/>
        </p:nvSpPr>
        <p:spPr>
          <a:xfrm>
            <a:off x="479132" y="4191930"/>
            <a:ext cx="285207" cy="366067"/>
          </a:xfrm>
          <a:custGeom>
            <a:avLst/>
            <a:gdLst/>
            <a:ahLst/>
            <a:cxnLst/>
            <a:rect l="0" t="0" r="0" b="0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" name="Shape 546"/>
          <p:cNvGrpSpPr/>
          <p:nvPr/>
        </p:nvGrpSpPr>
        <p:grpSpPr>
          <a:xfrm>
            <a:off x="8496436" y="4421918"/>
            <a:ext cx="272158" cy="272158"/>
            <a:chOff x="1278900" y="2333250"/>
            <a:chExt cx="381175" cy="381175"/>
          </a:xfrm>
        </p:grpSpPr>
        <p:sp>
          <p:nvSpPr>
            <p:cNvPr id="64" name="Shape 547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54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54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55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312833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295636" y="87474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Диапазон педагогического опыта 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и степень его новизны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97790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426660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Прямоугольник 65"/>
          <p:cNvSpPr/>
          <p:nvPr/>
        </p:nvSpPr>
        <p:spPr>
          <a:xfrm>
            <a:off x="179512" y="2296499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Shape 146"/>
          <p:cNvSpPr txBox="1">
            <a:spLocks noGrp="1"/>
          </p:cNvSpPr>
          <p:nvPr/>
        </p:nvSpPr>
        <p:spPr>
          <a:xfrm>
            <a:off x="1295636" y="2054232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Результативность педагогического опыта </a:t>
            </a:r>
          </a:p>
        </p:txBody>
      </p:sp>
      <p:cxnSp>
        <p:nvCxnSpPr>
          <p:cNvPr id="75" name="Shape 259"/>
          <p:cNvCxnSpPr/>
          <p:nvPr/>
        </p:nvCxnSpPr>
        <p:spPr>
          <a:xfrm>
            <a:off x="1115616" y="241032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" name="Shape 571"/>
          <p:cNvGrpSpPr/>
          <p:nvPr/>
        </p:nvGrpSpPr>
        <p:grpSpPr>
          <a:xfrm>
            <a:off x="474080" y="2410325"/>
            <a:ext cx="425512" cy="392999"/>
            <a:chOff x="5972700" y="2330200"/>
            <a:chExt cx="411625" cy="387275"/>
          </a:xfrm>
        </p:grpSpPr>
        <p:sp>
          <p:nvSpPr>
            <p:cNvPr id="77" name="Shape 5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5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7475" y="1033435"/>
            <a:ext cx="848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Диапазон опыта</a:t>
            </a:r>
            <a:r>
              <a:rPr lang="ru-RU" dirty="0" smtClean="0"/>
              <a:t>: решение любой учебной задачи по математике в 5-9 классах</a:t>
            </a:r>
          </a:p>
          <a:p>
            <a:endParaRPr lang="ru-RU" dirty="0" smtClean="0"/>
          </a:p>
          <a:p>
            <a:r>
              <a:rPr lang="ru-RU" b="1" dirty="0" smtClean="0"/>
              <a:t>Новизна опыта</a:t>
            </a:r>
            <a:r>
              <a:rPr lang="ru-RU" dirty="0" smtClean="0"/>
              <a:t>: создание алгоритма </a:t>
            </a:r>
            <a:r>
              <a:rPr lang="ru-RU" dirty="0" smtClean="0">
                <a:solidFill>
                  <a:schemeClr val="tx1"/>
                </a:solidFill>
              </a:rPr>
              <a:t>формирования метапредметных компетенций на каждом этапе решения учебной задачи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475" y="3045284"/>
            <a:ext cx="8489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Представленный алгоритм формирования метапредметных компетенций позволил сформировать у обучающихся системные знания по предмету и создать условия для достижения высоких результатов. Из 78 выпускников 9-х классов МОУ «СОШ с УИОП №38» г.о. Саранск, при сдаче ОГЭ, 63 ученика (80,8%) получили оценки «хорошо» и «отлично».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312833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87474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Результативность 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педагогического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97790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426660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Диаграмма 11"/>
          <p:cNvGraphicFramePr/>
          <p:nvPr/>
        </p:nvGraphicFramePr>
        <p:xfrm>
          <a:off x="2733750" y="1854838"/>
          <a:ext cx="4041627" cy="309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03647" y="1116174"/>
            <a:ext cx="67831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Сравнительный анализ качества знаний по математике</a:t>
            </a:r>
          </a:p>
          <a:p>
            <a:pPr algn="ctr"/>
            <a:r>
              <a:rPr lang="ru-RU" sz="1100" dirty="0" smtClean="0"/>
              <a:t> до применения алгоритма в 2013-2014 </a:t>
            </a:r>
            <a:r>
              <a:rPr lang="ru-RU" sz="1100" dirty="0" err="1" smtClean="0"/>
              <a:t>уч.г</a:t>
            </a:r>
            <a:r>
              <a:rPr lang="ru-RU" sz="1100" dirty="0" smtClean="0"/>
              <a:t>. и в результате применения алгоритма формирования метапредметных компетенций при решении учебных задач в 2016-2017 </a:t>
            </a:r>
            <a:r>
              <a:rPr lang="ru-RU" sz="1100" dirty="0" err="1" smtClean="0"/>
              <a:t>уч.г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312833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87474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Диссеминация 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педагогического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97790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426660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793932" y="1162340"/>
            <a:ext cx="67831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Универсальность предлагаемого нами алгоритма заключается в том, что любой учитель может использовать свой творческий потенциал для конструирования задач по нему, для формирования ключевых образовательных компетенций учащихся.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Накопленный опыт по использованию алгоритма формирования метапредметных компетенций тиражировался нами на открытых уроках, в публикациях, на персональном сайте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https://schoolnumber38.wixsite.com/komarov-michael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312833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87474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Литература </a:t>
            </a:r>
            <a:endParaRPr lang="en" dirty="0">
              <a:latin typeface="Cambria" pitchFamily="18" charset="0"/>
            </a:endParaRPr>
          </a:p>
        </p:txBody>
      </p:sp>
      <p:cxnSp>
        <p:nvCxnSpPr>
          <p:cNvPr id="35" name="Shape 259"/>
          <p:cNvCxnSpPr/>
          <p:nvPr/>
        </p:nvCxnSpPr>
        <p:spPr>
          <a:xfrm>
            <a:off x="1115616" y="426660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471"/>
          <p:cNvGrpSpPr/>
          <p:nvPr/>
        </p:nvGrpSpPr>
        <p:grpSpPr>
          <a:xfrm>
            <a:off x="531060" y="481648"/>
            <a:ext cx="296524" cy="253898"/>
            <a:chOff x="1934025" y="1001650"/>
            <a:chExt cx="415300" cy="355600"/>
          </a:xfrm>
        </p:grpSpPr>
        <p:sp>
          <p:nvSpPr>
            <p:cNvPr id="13" name="Shape 47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73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47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47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7584" y="1116174"/>
            <a:ext cx="6628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Федеральный государственный образовательный стандарт начального общего образования / Министерство образования и науки Российской Федерации. – М.: Просвещение, 2010. – (стандарты второго поколения).</a:t>
            </a:r>
          </a:p>
          <a:p>
            <a:r>
              <a:rPr lang="ru-RU" dirty="0" smtClean="0"/>
              <a:t>2. Хуторской А.В. Ключевые компетенции как компонент личностно-ориентированной парадигмы образования//Народное образование-2009-№2-с.58-64.</a:t>
            </a:r>
          </a:p>
          <a:p>
            <a:r>
              <a:rPr lang="ru-RU" dirty="0" smtClean="0"/>
              <a:t>3. О развитии ключевых компетенций у учащихся при решении задач // Математика в школе. – 2010. - № 5. – С. 28-32.</a:t>
            </a:r>
          </a:p>
          <a:p>
            <a:r>
              <a:rPr lang="en-US" dirty="0" smtClean="0"/>
              <a:t>4</a:t>
            </a:r>
            <a:r>
              <a:rPr lang="ru-RU" dirty="0" smtClean="0"/>
              <a:t>. Математика 5-11 классы. Коллективный способ обучения: конспекты уроков, занимательные задачи / авт.-сост. И.В. </a:t>
            </a:r>
            <a:r>
              <a:rPr lang="ru-RU" dirty="0" err="1" smtClean="0"/>
              <a:t>Фотина</a:t>
            </a:r>
            <a:r>
              <a:rPr lang="ru-RU" dirty="0" smtClean="0"/>
              <a:t>. – изд. 2-е. – Волгоград: Учитель, 2011.</a:t>
            </a:r>
          </a:p>
          <a:p>
            <a:r>
              <a:rPr lang="en-US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3508" y="238636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0"/>
            <a:ext cx="4104456" cy="936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ru-RU" dirty="0" smtClean="0">
                <a:latin typeface="Cambria" pitchFamily="18" charset="0"/>
              </a:rPr>
              <a:t>Тема педагогического опыта</a:t>
            </a:r>
            <a:endParaRPr lang="en" dirty="0">
              <a:latin typeface="Cambria" pitchFamily="18" charset="0"/>
            </a:endParaRPr>
          </a:p>
        </p:txBody>
      </p:sp>
      <p:sp>
        <p:nvSpPr>
          <p:cNvPr id="26" name="Shape 147"/>
          <p:cNvSpPr txBox="1">
            <a:spLocks noGrp="1"/>
          </p:cNvSpPr>
          <p:nvPr/>
        </p:nvSpPr>
        <p:spPr>
          <a:xfrm>
            <a:off x="842047" y="1707654"/>
            <a:ext cx="7540800" cy="1404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>
              <a:buNone/>
            </a:pPr>
            <a:r>
              <a:rPr lang="ru-RU" b="1" dirty="0" smtClean="0"/>
              <a:t>Формирование метапредметных компетенций у обучающихся при решении учебных задач</a:t>
            </a:r>
            <a:endParaRPr lang="ru-RU" dirty="0"/>
          </a:p>
        </p:txBody>
      </p:sp>
      <p:grpSp>
        <p:nvGrpSpPr>
          <p:cNvPr id="27" name="Shape 148"/>
          <p:cNvGrpSpPr/>
          <p:nvPr/>
        </p:nvGrpSpPr>
        <p:grpSpPr>
          <a:xfrm>
            <a:off x="499483" y="323593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312833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87474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Возникновение и становление  педагогического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97790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426660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" name="Группа 108"/>
          <p:cNvGrpSpPr/>
          <p:nvPr/>
        </p:nvGrpSpPr>
        <p:grpSpPr>
          <a:xfrm>
            <a:off x="800953" y="1117556"/>
            <a:ext cx="6516725" cy="3794454"/>
            <a:chOff x="683567" y="1045548"/>
            <a:chExt cx="6516725" cy="3794454"/>
          </a:xfrm>
        </p:grpSpPr>
        <p:sp>
          <p:nvSpPr>
            <p:cNvPr id="55" name="Shape 245"/>
            <p:cNvSpPr/>
            <p:nvPr/>
          </p:nvSpPr>
          <p:spPr>
            <a:xfrm>
              <a:off x="2426882" y="3868844"/>
              <a:ext cx="4413370" cy="749699"/>
            </a:xfrm>
            <a:prstGeom prst="homePlate">
              <a:avLst>
                <a:gd name="adj" fmla="val 35440"/>
              </a:avLst>
            </a:prstGeom>
            <a:solidFill>
              <a:srgbClr val="12405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246"/>
            <p:cNvSpPr/>
            <p:nvPr/>
          </p:nvSpPr>
          <p:spPr>
            <a:xfrm>
              <a:off x="2426883" y="3133916"/>
              <a:ext cx="4413369" cy="749699"/>
            </a:xfrm>
            <a:prstGeom prst="homePlate">
              <a:avLst>
                <a:gd name="adj" fmla="val 35440"/>
              </a:avLst>
            </a:prstGeom>
            <a:solidFill>
              <a:srgbClr val="3B8D6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247"/>
            <p:cNvSpPr/>
            <p:nvPr/>
          </p:nvSpPr>
          <p:spPr>
            <a:xfrm>
              <a:off x="2426882" y="2388753"/>
              <a:ext cx="4773410" cy="749699"/>
            </a:xfrm>
            <a:prstGeom prst="homePlate">
              <a:avLst>
                <a:gd name="adj" fmla="val 35440"/>
              </a:avLst>
            </a:prstGeom>
            <a:solidFill>
              <a:srgbClr val="16575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248"/>
            <p:cNvSpPr/>
            <p:nvPr/>
          </p:nvSpPr>
          <p:spPr>
            <a:xfrm>
              <a:off x="2426883" y="1333581"/>
              <a:ext cx="4413369" cy="1055015"/>
            </a:xfrm>
            <a:prstGeom prst="homePlate">
              <a:avLst>
                <a:gd name="adj" fmla="val 35440"/>
              </a:avLst>
            </a:prstGeom>
            <a:solidFill>
              <a:srgbClr val="94BF6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249"/>
            <p:cNvSpPr/>
            <p:nvPr/>
          </p:nvSpPr>
          <p:spPr>
            <a:xfrm>
              <a:off x="1560072" y="1045548"/>
              <a:ext cx="888676" cy="1404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" y="0"/>
                  </a:moveTo>
                  <a:lnTo>
                    <a:pt x="120000" y="25236"/>
                  </a:lnTo>
                  <a:lnTo>
                    <a:pt x="120000" y="120000"/>
                  </a:lnTo>
                  <a:lnTo>
                    <a:pt x="311" y="103519"/>
                  </a:lnTo>
                  <a:cubicBezTo>
                    <a:pt x="497" y="69012"/>
                    <a:pt x="-151" y="34506"/>
                    <a:pt x="33" y="0"/>
                  </a:cubicBezTo>
                  <a:close/>
                </a:path>
              </a:pathLst>
            </a:custGeom>
            <a:solidFill>
              <a:srgbClr val="87AF6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250"/>
            <p:cNvSpPr/>
            <p:nvPr/>
          </p:nvSpPr>
          <p:spPr>
            <a:xfrm>
              <a:off x="1560254" y="2261232"/>
              <a:ext cx="888600" cy="880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2" y="0"/>
                  </a:moveTo>
                  <a:lnTo>
                    <a:pt x="120000" y="17302"/>
                  </a:lnTo>
                  <a:lnTo>
                    <a:pt x="120000" y="119999"/>
                  </a:lnTo>
                  <a:lnTo>
                    <a:pt x="0" y="120000"/>
                  </a:lnTo>
                  <a:cubicBezTo>
                    <a:pt x="184" y="79999"/>
                    <a:pt x="368" y="40000"/>
                    <a:pt x="552" y="0"/>
                  </a:cubicBezTo>
                  <a:close/>
                </a:path>
              </a:pathLst>
            </a:custGeom>
            <a:solidFill>
              <a:srgbClr val="0F3D3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251"/>
            <p:cNvSpPr/>
            <p:nvPr/>
          </p:nvSpPr>
          <p:spPr>
            <a:xfrm rot="10800000" flipH="1">
              <a:off x="1560072" y="3137592"/>
              <a:ext cx="888899" cy="8759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7" y="0"/>
                  </a:moveTo>
                  <a:lnTo>
                    <a:pt x="120000" y="17383"/>
                  </a:lnTo>
                  <a:lnTo>
                    <a:pt x="120000" y="120000"/>
                  </a:lnTo>
                  <a:lnTo>
                    <a:pt x="24" y="120000"/>
                  </a:lnTo>
                  <a:cubicBezTo>
                    <a:pt x="-159" y="80000"/>
                    <a:pt x="761" y="40000"/>
                    <a:pt x="577" y="0"/>
                  </a:cubicBezTo>
                  <a:close/>
                </a:path>
              </a:pathLst>
            </a:custGeom>
            <a:solidFill>
              <a:srgbClr val="2E6E4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252"/>
            <p:cNvSpPr/>
            <p:nvPr/>
          </p:nvSpPr>
          <p:spPr>
            <a:xfrm rot="10800000" flipH="1">
              <a:off x="1562300" y="3882020"/>
              <a:ext cx="886500" cy="939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" y="0"/>
                  </a:moveTo>
                  <a:lnTo>
                    <a:pt x="120000" y="25882"/>
                  </a:lnTo>
                  <a:lnTo>
                    <a:pt x="120000" y="120000"/>
                  </a:lnTo>
                  <a:lnTo>
                    <a:pt x="0" y="105098"/>
                  </a:lnTo>
                  <a:cubicBezTo>
                    <a:pt x="184" y="70065"/>
                    <a:pt x="92" y="35032"/>
                    <a:pt x="277" y="0"/>
                  </a:cubicBezTo>
                  <a:close/>
                </a:path>
              </a:pathLst>
            </a:custGeom>
            <a:solidFill>
              <a:srgbClr val="0B293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253"/>
            <p:cNvSpPr/>
            <p:nvPr/>
          </p:nvSpPr>
          <p:spPr>
            <a:xfrm rot="10800000">
              <a:off x="690589" y="3877871"/>
              <a:ext cx="878099" cy="941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" y="0"/>
                  </a:moveTo>
                  <a:lnTo>
                    <a:pt x="120000" y="25565"/>
                  </a:lnTo>
                  <a:lnTo>
                    <a:pt x="120000" y="120000"/>
                  </a:lnTo>
                  <a:lnTo>
                    <a:pt x="313" y="105130"/>
                  </a:lnTo>
                  <a:cubicBezTo>
                    <a:pt x="499" y="70173"/>
                    <a:pt x="-152" y="34956"/>
                    <a:pt x="33" y="0"/>
                  </a:cubicBezTo>
                  <a:close/>
                </a:path>
              </a:pathLst>
            </a:custGeom>
            <a:solidFill>
              <a:srgbClr val="12405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254"/>
            <p:cNvSpPr/>
            <p:nvPr/>
          </p:nvSpPr>
          <p:spPr>
            <a:xfrm flipH="1">
              <a:off x="686131" y="2257137"/>
              <a:ext cx="882899" cy="8759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" y="0"/>
                  </a:moveTo>
                  <a:lnTo>
                    <a:pt x="120000" y="17383"/>
                  </a:lnTo>
                  <a:lnTo>
                    <a:pt x="120000" y="120000"/>
                  </a:lnTo>
                  <a:lnTo>
                    <a:pt x="80" y="119999"/>
                  </a:lnTo>
                  <a:cubicBezTo>
                    <a:pt x="-197" y="79999"/>
                    <a:pt x="358" y="40000"/>
                    <a:pt x="80" y="0"/>
                  </a:cubicBezTo>
                  <a:close/>
                </a:path>
              </a:pathLst>
            </a:custGeom>
            <a:solidFill>
              <a:srgbClr val="16575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255"/>
            <p:cNvSpPr/>
            <p:nvPr/>
          </p:nvSpPr>
          <p:spPr>
            <a:xfrm flipH="1">
              <a:off x="683567" y="1045548"/>
              <a:ext cx="886799" cy="1404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" y="0"/>
                  </a:moveTo>
                  <a:lnTo>
                    <a:pt x="120000" y="25359"/>
                  </a:lnTo>
                  <a:lnTo>
                    <a:pt x="120000" y="120000"/>
                  </a:lnTo>
                  <a:lnTo>
                    <a:pt x="310" y="104052"/>
                  </a:lnTo>
                  <a:cubicBezTo>
                    <a:pt x="495" y="69019"/>
                    <a:pt x="-151" y="35032"/>
                    <a:pt x="33" y="0"/>
                  </a:cubicBez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256"/>
            <p:cNvSpPr/>
            <p:nvPr/>
          </p:nvSpPr>
          <p:spPr>
            <a:xfrm rot="10800000">
              <a:off x="689289" y="3133304"/>
              <a:ext cx="877499" cy="872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54" y="120000"/>
                  </a:lnTo>
                  <a:cubicBezTo>
                    <a:pt x="240" y="79812"/>
                    <a:pt x="-132" y="40187"/>
                    <a:pt x="53" y="0"/>
                  </a:cubicBezTo>
                  <a:lnTo>
                    <a:pt x="120000" y="16766"/>
                  </a:lnTo>
                  <a:close/>
                </a:path>
              </a:pathLst>
            </a:custGeom>
            <a:solidFill>
              <a:srgbClr val="3B8D6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257"/>
            <p:cNvSpPr/>
            <p:nvPr/>
          </p:nvSpPr>
          <p:spPr>
            <a:xfrm>
              <a:off x="683568" y="1153559"/>
              <a:ext cx="477599" cy="36864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785"/>
                  </a:moveTo>
                  <a:lnTo>
                    <a:pt x="0" y="3719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0" y="11578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100000">
                  <a:srgbClr val="FFFFFF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258"/>
            <p:cNvSpPr txBox="1"/>
            <p:nvPr/>
          </p:nvSpPr>
          <p:spPr>
            <a:xfrm>
              <a:off x="2546775" y="1784181"/>
              <a:ext cx="596699" cy="44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dirty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01</a:t>
              </a:r>
            </a:p>
          </p:txBody>
        </p:sp>
        <p:cxnSp>
          <p:nvCxnSpPr>
            <p:cNvPr id="78" name="Shape 259"/>
            <p:cNvCxnSpPr/>
            <p:nvPr/>
          </p:nvCxnSpPr>
          <p:spPr>
            <a:xfrm>
              <a:off x="3143840" y="1812568"/>
              <a:ext cx="0" cy="392999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" name="Shape 260"/>
            <p:cNvSpPr txBox="1"/>
            <p:nvPr/>
          </p:nvSpPr>
          <p:spPr>
            <a:xfrm>
              <a:off x="3199601" y="1585607"/>
              <a:ext cx="3496635" cy="60334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buSzPct val="25000"/>
                <a:buNone/>
              </a:pPr>
              <a:r>
                <a:rPr lang="ru-RU" sz="1600" b="1" i="0" u="none" strike="noStrike" cap="none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ФГОС ОО второго поколения</a:t>
              </a:r>
              <a:endParaRPr lang="en" sz="1600" b="1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  <a:p>
              <a:pPr lvl="0">
                <a:buSzPct val="25000"/>
              </a:pPr>
              <a:r>
                <a:rPr lang="ru-RU" sz="1200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Новые требования, предъявляемые к результатам освоения программы учащимися, предполагают изменение содержания образования, опираясь на принципы метапредметности</a:t>
              </a:r>
              <a:endParaRPr lang="en" sz="1200" b="0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80" name="Shape 261"/>
            <p:cNvSpPr txBox="1"/>
            <p:nvPr/>
          </p:nvSpPr>
          <p:spPr>
            <a:xfrm>
              <a:off x="2546800" y="2521956"/>
              <a:ext cx="596699" cy="44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 dirty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02</a:t>
              </a:r>
            </a:p>
          </p:txBody>
        </p:sp>
        <p:cxnSp>
          <p:nvCxnSpPr>
            <p:cNvPr id="81" name="Shape 262"/>
            <p:cNvCxnSpPr/>
            <p:nvPr/>
          </p:nvCxnSpPr>
          <p:spPr>
            <a:xfrm>
              <a:off x="3143839" y="2550339"/>
              <a:ext cx="0" cy="392999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" name="Shape 263"/>
            <p:cNvSpPr txBox="1"/>
            <p:nvPr/>
          </p:nvSpPr>
          <p:spPr>
            <a:xfrm>
              <a:off x="3199610" y="2396370"/>
              <a:ext cx="3640642" cy="7367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buSzPct val="25000"/>
                <a:buNone/>
              </a:pPr>
              <a:r>
                <a:rPr lang="ru-RU" sz="1600" b="1" i="0" u="none" strike="noStrike" cap="none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Изучение методической литературы</a:t>
              </a:r>
              <a:endParaRPr lang="en" sz="1600" b="1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  <a:p>
              <a:pPr lvl="0" rtl="0">
                <a:spcBef>
                  <a:spcPts val="0"/>
                </a:spcBef>
                <a:buSzPct val="25000"/>
                <a:buNone/>
              </a:pPr>
              <a:r>
                <a:rPr lang="ru-RU" sz="1200" dirty="0" smtClean="0">
                  <a:solidFill>
                    <a:schemeClr val="lt1"/>
                  </a:solidFill>
                  <a:latin typeface="Nixie One"/>
                  <a:ea typeface="Nixie One"/>
                  <a:cs typeface="Nixie One"/>
                  <a:sym typeface="Nixie One"/>
                </a:rPr>
                <a:t>Как можно реализовать метапредметный подход?</a:t>
              </a:r>
              <a:endParaRPr lang="en" sz="1200" dirty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83" name="Shape 264"/>
            <p:cNvSpPr txBox="1"/>
            <p:nvPr/>
          </p:nvSpPr>
          <p:spPr>
            <a:xfrm>
              <a:off x="2546800" y="3280981"/>
              <a:ext cx="596699" cy="44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03</a:t>
              </a:r>
            </a:p>
          </p:txBody>
        </p:sp>
        <p:cxnSp>
          <p:nvCxnSpPr>
            <p:cNvPr id="84" name="Shape 265"/>
            <p:cNvCxnSpPr/>
            <p:nvPr/>
          </p:nvCxnSpPr>
          <p:spPr>
            <a:xfrm>
              <a:off x="3143840" y="3309365"/>
              <a:ext cx="0" cy="392999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" name="Shape 266"/>
            <p:cNvSpPr txBox="1"/>
            <p:nvPr/>
          </p:nvSpPr>
          <p:spPr>
            <a:xfrm>
              <a:off x="3199611" y="3224293"/>
              <a:ext cx="3352609" cy="574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lnSpc>
                  <a:spcPct val="83333"/>
                </a:lnSpc>
                <a:buSzPct val="25000"/>
              </a:pPr>
              <a:r>
                <a:rPr lang="ru-RU" sz="1600" b="1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Изучение опыта коллег</a:t>
              </a:r>
            </a:p>
            <a:p>
              <a:pPr lvl="0">
                <a:lnSpc>
                  <a:spcPct val="83333"/>
                </a:lnSpc>
                <a:buSzPct val="25000"/>
              </a:pPr>
              <a:r>
                <a:rPr lang="ru-RU" sz="1200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Как реализуется метапредметный подход на практике?</a:t>
              </a:r>
            </a:p>
          </p:txBody>
        </p:sp>
        <p:sp>
          <p:nvSpPr>
            <p:cNvPr id="86" name="Shape 267"/>
            <p:cNvSpPr txBox="1"/>
            <p:nvPr/>
          </p:nvSpPr>
          <p:spPr>
            <a:xfrm>
              <a:off x="2546800" y="4011581"/>
              <a:ext cx="596699" cy="44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04</a:t>
              </a:r>
            </a:p>
          </p:txBody>
        </p:sp>
        <p:cxnSp>
          <p:nvCxnSpPr>
            <p:cNvPr id="87" name="Shape 268"/>
            <p:cNvCxnSpPr/>
            <p:nvPr/>
          </p:nvCxnSpPr>
          <p:spPr>
            <a:xfrm>
              <a:off x="3143837" y="4039957"/>
              <a:ext cx="0" cy="392999"/>
            </a:xfrm>
            <a:prstGeom prst="straightConnector1">
              <a:avLst/>
            </a:pr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8" name="Shape 269"/>
            <p:cNvSpPr txBox="1"/>
            <p:nvPr/>
          </p:nvSpPr>
          <p:spPr>
            <a:xfrm>
              <a:off x="3199611" y="3963764"/>
              <a:ext cx="3352612" cy="574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buSzPct val="25000"/>
                <a:buNone/>
              </a:pPr>
              <a:r>
                <a:rPr lang="ru-RU" b="1" i="0" u="none" strike="noStrike" cap="none" dirty="0" smtClean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rPr>
                <a:t>Так как же обстоят дела с методическим обеспечением развития метапредметности у школьников? </a:t>
              </a:r>
              <a:endParaRPr lang="en" b="1" i="0" u="none" strike="noStrike" cap="none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89" name="Shape 270"/>
            <p:cNvSpPr/>
            <p:nvPr/>
          </p:nvSpPr>
          <p:spPr>
            <a:xfrm flipH="1">
              <a:off x="2454978" y="1333580"/>
              <a:ext cx="91797" cy="3284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5785"/>
                  </a:moveTo>
                  <a:lnTo>
                    <a:pt x="0" y="3719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0" y="11578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100000">
                  <a:srgbClr val="FFFFFF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272"/>
            <p:cNvSpPr/>
            <p:nvPr/>
          </p:nvSpPr>
          <p:spPr>
            <a:xfrm>
              <a:off x="1855976" y="1776352"/>
              <a:ext cx="327815" cy="286064"/>
            </a:xfrm>
            <a:custGeom>
              <a:avLst/>
              <a:gdLst/>
              <a:ahLst/>
              <a:cxnLst/>
              <a:rect l="0" t="0" r="0" b="0"/>
              <a:pathLst>
                <a:path w="18365" h="16026" fill="none" extrusionOk="0">
                  <a:moveTo>
                    <a:pt x="9182" y="0"/>
                  </a:moveTo>
                  <a:lnTo>
                    <a:pt x="0" y="8841"/>
                  </a:lnTo>
                  <a:lnTo>
                    <a:pt x="2874" y="8841"/>
                  </a:lnTo>
                  <a:lnTo>
                    <a:pt x="2874" y="15246"/>
                  </a:lnTo>
                  <a:lnTo>
                    <a:pt x="2874" y="15246"/>
                  </a:lnTo>
                  <a:lnTo>
                    <a:pt x="2899" y="15417"/>
                  </a:lnTo>
                  <a:lnTo>
                    <a:pt x="2947" y="15563"/>
                  </a:lnTo>
                  <a:lnTo>
                    <a:pt x="3020" y="15685"/>
                  </a:lnTo>
                  <a:lnTo>
                    <a:pt x="3093" y="15806"/>
                  </a:lnTo>
                  <a:lnTo>
                    <a:pt x="3215" y="15904"/>
                  </a:lnTo>
                  <a:lnTo>
                    <a:pt x="3361" y="15977"/>
                  </a:lnTo>
                  <a:lnTo>
                    <a:pt x="3508" y="16026"/>
                  </a:lnTo>
                  <a:lnTo>
                    <a:pt x="3654" y="16026"/>
                  </a:lnTo>
                  <a:lnTo>
                    <a:pt x="7404" y="16026"/>
                  </a:lnTo>
                  <a:lnTo>
                    <a:pt x="7404" y="13420"/>
                  </a:lnTo>
                  <a:lnTo>
                    <a:pt x="7404" y="13420"/>
                  </a:lnTo>
                  <a:lnTo>
                    <a:pt x="7429" y="13127"/>
                  </a:lnTo>
                  <a:lnTo>
                    <a:pt x="7526" y="12860"/>
                  </a:lnTo>
                  <a:lnTo>
                    <a:pt x="7648" y="12616"/>
                  </a:lnTo>
                  <a:lnTo>
                    <a:pt x="7818" y="12421"/>
                  </a:lnTo>
                  <a:lnTo>
                    <a:pt x="8038" y="12251"/>
                  </a:lnTo>
                  <a:lnTo>
                    <a:pt x="8257" y="12129"/>
                  </a:lnTo>
                  <a:lnTo>
                    <a:pt x="8525" y="12031"/>
                  </a:lnTo>
                  <a:lnTo>
                    <a:pt x="8817" y="12007"/>
                  </a:lnTo>
                  <a:lnTo>
                    <a:pt x="9548" y="12007"/>
                  </a:lnTo>
                  <a:lnTo>
                    <a:pt x="9548" y="12007"/>
                  </a:lnTo>
                  <a:lnTo>
                    <a:pt x="9840" y="12031"/>
                  </a:lnTo>
                  <a:lnTo>
                    <a:pt x="10108" y="12129"/>
                  </a:lnTo>
                  <a:lnTo>
                    <a:pt x="10327" y="12251"/>
                  </a:lnTo>
                  <a:lnTo>
                    <a:pt x="10546" y="12421"/>
                  </a:lnTo>
                  <a:lnTo>
                    <a:pt x="10717" y="12616"/>
                  </a:lnTo>
                  <a:lnTo>
                    <a:pt x="10838" y="12860"/>
                  </a:lnTo>
                  <a:lnTo>
                    <a:pt x="10936" y="13127"/>
                  </a:lnTo>
                  <a:lnTo>
                    <a:pt x="10960" y="13420"/>
                  </a:lnTo>
                  <a:lnTo>
                    <a:pt x="10960" y="16026"/>
                  </a:lnTo>
                  <a:lnTo>
                    <a:pt x="14711" y="16026"/>
                  </a:lnTo>
                  <a:lnTo>
                    <a:pt x="14711" y="16026"/>
                  </a:lnTo>
                  <a:lnTo>
                    <a:pt x="14857" y="16026"/>
                  </a:lnTo>
                  <a:lnTo>
                    <a:pt x="15003" y="15977"/>
                  </a:lnTo>
                  <a:lnTo>
                    <a:pt x="15149" y="15904"/>
                  </a:lnTo>
                  <a:lnTo>
                    <a:pt x="15271" y="15806"/>
                  </a:lnTo>
                  <a:lnTo>
                    <a:pt x="15344" y="15685"/>
                  </a:lnTo>
                  <a:lnTo>
                    <a:pt x="15417" y="15563"/>
                  </a:lnTo>
                  <a:lnTo>
                    <a:pt x="15466" y="15417"/>
                  </a:lnTo>
                  <a:lnTo>
                    <a:pt x="15490" y="15246"/>
                  </a:lnTo>
                  <a:lnTo>
                    <a:pt x="15490" y="8841"/>
                  </a:lnTo>
                  <a:lnTo>
                    <a:pt x="18364" y="8841"/>
                  </a:lnTo>
                  <a:lnTo>
                    <a:pt x="918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1" name="Shape 273"/>
            <p:cNvGrpSpPr/>
            <p:nvPr/>
          </p:nvGrpSpPr>
          <p:grpSpPr>
            <a:xfrm>
              <a:off x="1852932" y="2594254"/>
              <a:ext cx="333902" cy="333902"/>
              <a:chOff x="5941025" y="3634400"/>
              <a:chExt cx="467650" cy="467650"/>
            </a:xfrm>
          </p:grpSpPr>
          <p:sp>
            <p:nvSpPr>
              <p:cNvPr id="92" name="Shape 274"/>
              <p:cNvSpPr/>
              <p:nvPr/>
            </p:nvSpPr>
            <p:spPr>
              <a:xfrm>
                <a:off x="5941025" y="3634400"/>
                <a:ext cx="467650" cy="467650"/>
              </a:xfrm>
              <a:custGeom>
                <a:avLst/>
                <a:gdLst/>
                <a:ahLst/>
                <a:cxnLst/>
                <a:rect l="0" t="0" r="0" b="0"/>
                <a:pathLst>
                  <a:path w="18706" h="18706" fill="none" extrusionOk="0">
                    <a:moveTo>
                      <a:pt x="9353" y="1"/>
                    </a:moveTo>
                    <a:lnTo>
                      <a:pt x="9353" y="1"/>
                    </a:lnTo>
                    <a:lnTo>
                      <a:pt x="8866" y="25"/>
                    </a:lnTo>
                    <a:lnTo>
                      <a:pt x="8403" y="50"/>
                    </a:lnTo>
                    <a:lnTo>
                      <a:pt x="7940" y="123"/>
                    </a:lnTo>
                    <a:lnTo>
                      <a:pt x="7478" y="196"/>
                    </a:lnTo>
                    <a:lnTo>
                      <a:pt x="7015" y="293"/>
                    </a:lnTo>
                    <a:lnTo>
                      <a:pt x="6577" y="439"/>
                    </a:lnTo>
                    <a:lnTo>
                      <a:pt x="6138" y="585"/>
                    </a:lnTo>
                    <a:lnTo>
                      <a:pt x="5724" y="732"/>
                    </a:lnTo>
                    <a:lnTo>
                      <a:pt x="5310" y="926"/>
                    </a:lnTo>
                    <a:lnTo>
                      <a:pt x="4896" y="1146"/>
                    </a:lnTo>
                    <a:lnTo>
                      <a:pt x="4506" y="1365"/>
                    </a:lnTo>
                    <a:lnTo>
                      <a:pt x="4117" y="1608"/>
                    </a:lnTo>
                    <a:lnTo>
                      <a:pt x="3751" y="1876"/>
                    </a:lnTo>
                    <a:lnTo>
                      <a:pt x="3410" y="2144"/>
                    </a:lnTo>
                    <a:lnTo>
                      <a:pt x="3069" y="2436"/>
                    </a:lnTo>
                    <a:lnTo>
                      <a:pt x="2753" y="2753"/>
                    </a:lnTo>
                    <a:lnTo>
                      <a:pt x="2436" y="3070"/>
                    </a:lnTo>
                    <a:lnTo>
                      <a:pt x="2144" y="3411"/>
                    </a:lnTo>
                    <a:lnTo>
                      <a:pt x="1876" y="3752"/>
                    </a:lnTo>
                    <a:lnTo>
                      <a:pt x="1608" y="4117"/>
                    </a:lnTo>
                    <a:lnTo>
                      <a:pt x="1365" y="4507"/>
                    </a:lnTo>
                    <a:lnTo>
                      <a:pt x="1145" y="4896"/>
                    </a:lnTo>
                    <a:lnTo>
                      <a:pt x="926" y="5310"/>
                    </a:lnTo>
                    <a:lnTo>
                      <a:pt x="731" y="5724"/>
                    </a:lnTo>
                    <a:lnTo>
                      <a:pt x="585" y="6138"/>
                    </a:lnTo>
                    <a:lnTo>
                      <a:pt x="439" y="6577"/>
                    </a:lnTo>
                    <a:lnTo>
                      <a:pt x="293" y="7015"/>
                    </a:lnTo>
                    <a:lnTo>
                      <a:pt x="196" y="7478"/>
                    </a:lnTo>
                    <a:lnTo>
                      <a:pt x="123" y="7941"/>
                    </a:lnTo>
                    <a:lnTo>
                      <a:pt x="49" y="8403"/>
                    </a:lnTo>
                    <a:lnTo>
                      <a:pt x="25" y="8866"/>
                    </a:lnTo>
                    <a:lnTo>
                      <a:pt x="1" y="9353"/>
                    </a:lnTo>
                    <a:lnTo>
                      <a:pt x="1" y="9353"/>
                    </a:lnTo>
                    <a:lnTo>
                      <a:pt x="25" y="9840"/>
                    </a:lnTo>
                    <a:lnTo>
                      <a:pt x="49" y="10303"/>
                    </a:lnTo>
                    <a:lnTo>
                      <a:pt x="123" y="10766"/>
                    </a:lnTo>
                    <a:lnTo>
                      <a:pt x="196" y="11229"/>
                    </a:lnTo>
                    <a:lnTo>
                      <a:pt x="293" y="11691"/>
                    </a:lnTo>
                    <a:lnTo>
                      <a:pt x="439" y="12130"/>
                    </a:lnTo>
                    <a:lnTo>
                      <a:pt x="585" y="12568"/>
                    </a:lnTo>
                    <a:lnTo>
                      <a:pt x="731" y="12982"/>
                    </a:lnTo>
                    <a:lnTo>
                      <a:pt x="926" y="13396"/>
                    </a:lnTo>
                    <a:lnTo>
                      <a:pt x="1145" y="13810"/>
                    </a:lnTo>
                    <a:lnTo>
                      <a:pt x="1365" y="14200"/>
                    </a:lnTo>
                    <a:lnTo>
                      <a:pt x="1608" y="14590"/>
                    </a:lnTo>
                    <a:lnTo>
                      <a:pt x="1876" y="14955"/>
                    </a:lnTo>
                    <a:lnTo>
                      <a:pt x="2144" y="15296"/>
                    </a:lnTo>
                    <a:lnTo>
                      <a:pt x="2436" y="15637"/>
                    </a:lnTo>
                    <a:lnTo>
                      <a:pt x="2753" y="15953"/>
                    </a:lnTo>
                    <a:lnTo>
                      <a:pt x="3069" y="16270"/>
                    </a:lnTo>
                    <a:lnTo>
                      <a:pt x="3410" y="16562"/>
                    </a:lnTo>
                    <a:lnTo>
                      <a:pt x="3751" y="16830"/>
                    </a:lnTo>
                    <a:lnTo>
                      <a:pt x="4117" y="17098"/>
                    </a:lnTo>
                    <a:lnTo>
                      <a:pt x="4506" y="17342"/>
                    </a:lnTo>
                    <a:lnTo>
                      <a:pt x="4896" y="17561"/>
                    </a:lnTo>
                    <a:lnTo>
                      <a:pt x="5310" y="17780"/>
                    </a:lnTo>
                    <a:lnTo>
                      <a:pt x="5724" y="17975"/>
                    </a:lnTo>
                    <a:lnTo>
                      <a:pt x="6138" y="18121"/>
                    </a:lnTo>
                    <a:lnTo>
                      <a:pt x="6577" y="18267"/>
                    </a:lnTo>
                    <a:lnTo>
                      <a:pt x="7015" y="18413"/>
                    </a:lnTo>
                    <a:lnTo>
                      <a:pt x="7478" y="18511"/>
                    </a:lnTo>
                    <a:lnTo>
                      <a:pt x="7940" y="18584"/>
                    </a:lnTo>
                    <a:lnTo>
                      <a:pt x="8403" y="18657"/>
                    </a:lnTo>
                    <a:lnTo>
                      <a:pt x="8866" y="18681"/>
                    </a:lnTo>
                    <a:lnTo>
                      <a:pt x="9353" y="18706"/>
                    </a:lnTo>
                    <a:lnTo>
                      <a:pt x="9353" y="18706"/>
                    </a:lnTo>
                    <a:lnTo>
                      <a:pt x="9840" y="18681"/>
                    </a:lnTo>
                    <a:lnTo>
                      <a:pt x="10303" y="18657"/>
                    </a:lnTo>
                    <a:lnTo>
                      <a:pt x="10766" y="18584"/>
                    </a:lnTo>
                    <a:lnTo>
                      <a:pt x="11228" y="18511"/>
                    </a:lnTo>
                    <a:lnTo>
                      <a:pt x="11691" y="18413"/>
                    </a:lnTo>
                    <a:lnTo>
                      <a:pt x="12130" y="18267"/>
                    </a:lnTo>
                    <a:lnTo>
                      <a:pt x="12568" y="18121"/>
                    </a:lnTo>
                    <a:lnTo>
                      <a:pt x="12982" y="17975"/>
                    </a:lnTo>
                    <a:lnTo>
                      <a:pt x="13396" y="17780"/>
                    </a:lnTo>
                    <a:lnTo>
                      <a:pt x="13810" y="17561"/>
                    </a:lnTo>
                    <a:lnTo>
                      <a:pt x="14200" y="17342"/>
                    </a:lnTo>
                    <a:lnTo>
                      <a:pt x="14589" y="17098"/>
                    </a:lnTo>
                    <a:lnTo>
                      <a:pt x="14955" y="16830"/>
                    </a:lnTo>
                    <a:lnTo>
                      <a:pt x="15296" y="16562"/>
                    </a:lnTo>
                    <a:lnTo>
                      <a:pt x="15637" y="16270"/>
                    </a:lnTo>
                    <a:lnTo>
                      <a:pt x="15953" y="15953"/>
                    </a:lnTo>
                    <a:lnTo>
                      <a:pt x="16270" y="15637"/>
                    </a:lnTo>
                    <a:lnTo>
                      <a:pt x="16562" y="15296"/>
                    </a:lnTo>
                    <a:lnTo>
                      <a:pt x="16830" y="14955"/>
                    </a:lnTo>
                    <a:lnTo>
                      <a:pt x="17098" y="14590"/>
                    </a:lnTo>
                    <a:lnTo>
                      <a:pt x="17341" y="14200"/>
                    </a:lnTo>
                    <a:lnTo>
                      <a:pt x="17561" y="13810"/>
                    </a:lnTo>
                    <a:lnTo>
                      <a:pt x="17780" y="13396"/>
                    </a:lnTo>
                    <a:lnTo>
                      <a:pt x="17975" y="12982"/>
                    </a:lnTo>
                    <a:lnTo>
                      <a:pt x="18121" y="12568"/>
                    </a:lnTo>
                    <a:lnTo>
                      <a:pt x="18267" y="12130"/>
                    </a:lnTo>
                    <a:lnTo>
                      <a:pt x="18413" y="11691"/>
                    </a:lnTo>
                    <a:lnTo>
                      <a:pt x="18511" y="11229"/>
                    </a:lnTo>
                    <a:lnTo>
                      <a:pt x="18584" y="10766"/>
                    </a:lnTo>
                    <a:lnTo>
                      <a:pt x="18657" y="10303"/>
                    </a:lnTo>
                    <a:lnTo>
                      <a:pt x="18681" y="9840"/>
                    </a:lnTo>
                    <a:lnTo>
                      <a:pt x="18705" y="9353"/>
                    </a:lnTo>
                    <a:lnTo>
                      <a:pt x="18705" y="9353"/>
                    </a:lnTo>
                    <a:lnTo>
                      <a:pt x="18681" y="8866"/>
                    </a:lnTo>
                    <a:lnTo>
                      <a:pt x="18657" y="8403"/>
                    </a:lnTo>
                    <a:lnTo>
                      <a:pt x="18584" y="7941"/>
                    </a:lnTo>
                    <a:lnTo>
                      <a:pt x="18511" y="7478"/>
                    </a:lnTo>
                    <a:lnTo>
                      <a:pt x="18413" y="7015"/>
                    </a:lnTo>
                    <a:lnTo>
                      <a:pt x="18267" y="6577"/>
                    </a:lnTo>
                    <a:lnTo>
                      <a:pt x="18121" y="6138"/>
                    </a:lnTo>
                    <a:lnTo>
                      <a:pt x="17975" y="5724"/>
                    </a:lnTo>
                    <a:lnTo>
                      <a:pt x="17780" y="5310"/>
                    </a:lnTo>
                    <a:lnTo>
                      <a:pt x="17561" y="4896"/>
                    </a:lnTo>
                    <a:lnTo>
                      <a:pt x="17341" y="4507"/>
                    </a:lnTo>
                    <a:lnTo>
                      <a:pt x="17098" y="4117"/>
                    </a:lnTo>
                    <a:lnTo>
                      <a:pt x="16830" y="3752"/>
                    </a:lnTo>
                    <a:lnTo>
                      <a:pt x="16562" y="3411"/>
                    </a:lnTo>
                    <a:lnTo>
                      <a:pt x="16270" y="3070"/>
                    </a:lnTo>
                    <a:lnTo>
                      <a:pt x="15953" y="2753"/>
                    </a:lnTo>
                    <a:lnTo>
                      <a:pt x="15637" y="2436"/>
                    </a:lnTo>
                    <a:lnTo>
                      <a:pt x="15296" y="2144"/>
                    </a:lnTo>
                    <a:lnTo>
                      <a:pt x="14955" y="1876"/>
                    </a:lnTo>
                    <a:lnTo>
                      <a:pt x="14589" y="1608"/>
                    </a:lnTo>
                    <a:lnTo>
                      <a:pt x="14200" y="1365"/>
                    </a:lnTo>
                    <a:lnTo>
                      <a:pt x="13810" y="1146"/>
                    </a:lnTo>
                    <a:lnTo>
                      <a:pt x="13396" y="926"/>
                    </a:lnTo>
                    <a:lnTo>
                      <a:pt x="12982" y="732"/>
                    </a:lnTo>
                    <a:lnTo>
                      <a:pt x="12568" y="585"/>
                    </a:lnTo>
                    <a:lnTo>
                      <a:pt x="12130" y="439"/>
                    </a:lnTo>
                    <a:lnTo>
                      <a:pt x="11691" y="293"/>
                    </a:lnTo>
                    <a:lnTo>
                      <a:pt x="11228" y="196"/>
                    </a:lnTo>
                    <a:lnTo>
                      <a:pt x="10766" y="123"/>
                    </a:lnTo>
                    <a:lnTo>
                      <a:pt x="10303" y="50"/>
                    </a:lnTo>
                    <a:lnTo>
                      <a:pt x="9840" y="25"/>
                    </a:lnTo>
                    <a:lnTo>
                      <a:pt x="9353" y="1"/>
                    </a:lnTo>
                    <a:lnTo>
                      <a:pt x="9353" y="1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3" name="Shape 275"/>
              <p:cNvSpPr/>
              <p:nvPr/>
            </p:nvSpPr>
            <p:spPr>
              <a:xfrm>
                <a:off x="6211975" y="3753150"/>
                <a:ext cx="19525" cy="18900"/>
              </a:xfrm>
              <a:custGeom>
                <a:avLst/>
                <a:gdLst/>
                <a:ahLst/>
                <a:cxnLst/>
                <a:rect l="0" t="0" r="0" b="0"/>
                <a:pathLst>
                  <a:path w="781" h="756" fill="none" extrusionOk="0">
                    <a:moveTo>
                      <a:pt x="585" y="0"/>
                    </a:moveTo>
                    <a:lnTo>
                      <a:pt x="585" y="0"/>
                    </a:lnTo>
                    <a:lnTo>
                      <a:pt x="658" y="24"/>
                    </a:lnTo>
                    <a:lnTo>
                      <a:pt x="707" y="49"/>
                    </a:lnTo>
                    <a:lnTo>
                      <a:pt x="756" y="122"/>
                    </a:lnTo>
                    <a:lnTo>
                      <a:pt x="780" y="195"/>
                    </a:lnTo>
                    <a:lnTo>
                      <a:pt x="780" y="195"/>
                    </a:lnTo>
                    <a:lnTo>
                      <a:pt x="756" y="268"/>
                    </a:lnTo>
                    <a:lnTo>
                      <a:pt x="707" y="390"/>
                    </a:lnTo>
                    <a:lnTo>
                      <a:pt x="658" y="487"/>
                    </a:lnTo>
                    <a:lnTo>
                      <a:pt x="585" y="560"/>
                    </a:lnTo>
                    <a:lnTo>
                      <a:pt x="585" y="560"/>
                    </a:lnTo>
                    <a:lnTo>
                      <a:pt x="488" y="633"/>
                    </a:lnTo>
                    <a:lnTo>
                      <a:pt x="390" y="706"/>
                    </a:lnTo>
                    <a:lnTo>
                      <a:pt x="293" y="755"/>
                    </a:lnTo>
                    <a:lnTo>
                      <a:pt x="196" y="755"/>
                    </a:lnTo>
                    <a:lnTo>
                      <a:pt x="196" y="755"/>
                    </a:lnTo>
                    <a:lnTo>
                      <a:pt x="122" y="755"/>
                    </a:lnTo>
                    <a:lnTo>
                      <a:pt x="74" y="706"/>
                    </a:lnTo>
                    <a:lnTo>
                      <a:pt x="25" y="633"/>
                    </a:lnTo>
                    <a:lnTo>
                      <a:pt x="1" y="560"/>
                    </a:lnTo>
                    <a:lnTo>
                      <a:pt x="1" y="560"/>
                    </a:lnTo>
                    <a:lnTo>
                      <a:pt x="25" y="487"/>
                    </a:lnTo>
                    <a:lnTo>
                      <a:pt x="74" y="390"/>
                    </a:lnTo>
                    <a:lnTo>
                      <a:pt x="122" y="268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93" y="122"/>
                    </a:lnTo>
                    <a:lnTo>
                      <a:pt x="390" y="49"/>
                    </a:lnTo>
                    <a:lnTo>
                      <a:pt x="488" y="24"/>
                    </a:lnTo>
                    <a:lnTo>
                      <a:pt x="585" y="0"/>
                    </a:lnTo>
                    <a:lnTo>
                      <a:pt x="585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276"/>
              <p:cNvSpPr/>
              <p:nvPr/>
            </p:nvSpPr>
            <p:spPr>
              <a:xfrm>
                <a:off x="5943475" y="3695900"/>
                <a:ext cx="177800" cy="351350"/>
              </a:xfrm>
              <a:custGeom>
                <a:avLst/>
                <a:gdLst/>
                <a:ahLst/>
                <a:cxnLst/>
                <a:rect l="0" t="0" r="0" b="0"/>
                <a:pathLst>
                  <a:path w="7112" h="14054" fill="none" extrusionOk="0">
                    <a:moveTo>
                      <a:pt x="2582" y="780"/>
                    </a:moveTo>
                    <a:lnTo>
                      <a:pt x="2582" y="780"/>
                    </a:lnTo>
                    <a:lnTo>
                      <a:pt x="2752" y="780"/>
                    </a:lnTo>
                    <a:lnTo>
                      <a:pt x="2752" y="780"/>
                    </a:lnTo>
                    <a:lnTo>
                      <a:pt x="2996" y="780"/>
                    </a:lnTo>
                    <a:lnTo>
                      <a:pt x="3215" y="829"/>
                    </a:lnTo>
                    <a:lnTo>
                      <a:pt x="3386" y="878"/>
                    </a:lnTo>
                    <a:lnTo>
                      <a:pt x="3507" y="951"/>
                    </a:lnTo>
                    <a:lnTo>
                      <a:pt x="3507" y="951"/>
                    </a:lnTo>
                    <a:lnTo>
                      <a:pt x="3605" y="1024"/>
                    </a:lnTo>
                    <a:lnTo>
                      <a:pt x="3702" y="1048"/>
                    </a:lnTo>
                    <a:lnTo>
                      <a:pt x="3800" y="1024"/>
                    </a:lnTo>
                    <a:lnTo>
                      <a:pt x="3897" y="951"/>
                    </a:lnTo>
                    <a:lnTo>
                      <a:pt x="3897" y="951"/>
                    </a:lnTo>
                    <a:lnTo>
                      <a:pt x="3970" y="878"/>
                    </a:lnTo>
                    <a:lnTo>
                      <a:pt x="4092" y="829"/>
                    </a:lnTo>
                    <a:lnTo>
                      <a:pt x="4189" y="780"/>
                    </a:lnTo>
                    <a:lnTo>
                      <a:pt x="4262" y="780"/>
                    </a:lnTo>
                    <a:lnTo>
                      <a:pt x="4262" y="780"/>
                    </a:lnTo>
                    <a:lnTo>
                      <a:pt x="4384" y="731"/>
                    </a:lnTo>
                    <a:lnTo>
                      <a:pt x="4506" y="658"/>
                    </a:lnTo>
                    <a:lnTo>
                      <a:pt x="4676" y="537"/>
                    </a:lnTo>
                    <a:lnTo>
                      <a:pt x="4847" y="390"/>
                    </a:lnTo>
                    <a:lnTo>
                      <a:pt x="4847" y="390"/>
                    </a:lnTo>
                    <a:lnTo>
                      <a:pt x="5042" y="244"/>
                    </a:lnTo>
                    <a:lnTo>
                      <a:pt x="5285" y="123"/>
                    </a:lnTo>
                    <a:lnTo>
                      <a:pt x="5529" y="49"/>
                    </a:lnTo>
                    <a:lnTo>
                      <a:pt x="5797" y="1"/>
                    </a:lnTo>
                    <a:lnTo>
                      <a:pt x="5797" y="1"/>
                    </a:lnTo>
                    <a:lnTo>
                      <a:pt x="5894" y="25"/>
                    </a:lnTo>
                    <a:lnTo>
                      <a:pt x="5992" y="49"/>
                    </a:lnTo>
                    <a:lnTo>
                      <a:pt x="6040" y="74"/>
                    </a:lnTo>
                    <a:lnTo>
                      <a:pt x="6089" y="123"/>
                    </a:lnTo>
                    <a:lnTo>
                      <a:pt x="6089" y="171"/>
                    </a:lnTo>
                    <a:lnTo>
                      <a:pt x="6089" y="244"/>
                    </a:lnTo>
                    <a:lnTo>
                      <a:pt x="6040" y="317"/>
                    </a:lnTo>
                    <a:lnTo>
                      <a:pt x="5992" y="390"/>
                    </a:lnTo>
                    <a:lnTo>
                      <a:pt x="5992" y="390"/>
                    </a:lnTo>
                    <a:lnTo>
                      <a:pt x="5845" y="561"/>
                    </a:lnTo>
                    <a:lnTo>
                      <a:pt x="5772" y="707"/>
                    </a:lnTo>
                    <a:lnTo>
                      <a:pt x="5748" y="853"/>
                    </a:lnTo>
                    <a:lnTo>
                      <a:pt x="5772" y="926"/>
                    </a:lnTo>
                    <a:lnTo>
                      <a:pt x="5797" y="951"/>
                    </a:lnTo>
                    <a:lnTo>
                      <a:pt x="5797" y="951"/>
                    </a:lnTo>
                    <a:lnTo>
                      <a:pt x="5870" y="1048"/>
                    </a:lnTo>
                    <a:lnTo>
                      <a:pt x="5918" y="1145"/>
                    </a:lnTo>
                    <a:lnTo>
                      <a:pt x="5967" y="1243"/>
                    </a:lnTo>
                    <a:lnTo>
                      <a:pt x="5992" y="1340"/>
                    </a:lnTo>
                    <a:lnTo>
                      <a:pt x="5992" y="1340"/>
                    </a:lnTo>
                    <a:lnTo>
                      <a:pt x="5967" y="1438"/>
                    </a:lnTo>
                    <a:lnTo>
                      <a:pt x="5918" y="1535"/>
                    </a:lnTo>
                    <a:lnTo>
                      <a:pt x="5870" y="1633"/>
                    </a:lnTo>
                    <a:lnTo>
                      <a:pt x="5797" y="1730"/>
                    </a:lnTo>
                    <a:lnTo>
                      <a:pt x="5797" y="1730"/>
                    </a:lnTo>
                    <a:lnTo>
                      <a:pt x="5748" y="1754"/>
                    </a:lnTo>
                    <a:lnTo>
                      <a:pt x="5699" y="1754"/>
                    </a:lnTo>
                    <a:lnTo>
                      <a:pt x="5553" y="1754"/>
                    </a:lnTo>
                    <a:lnTo>
                      <a:pt x="5383" y="1657"/>
                    </a:lnTo>
                    <a:lnTo>
                      <a:pt x="5212" y="1535"/>
                    </a:lnTo>
                    <a:lnTo>
                      <a:pt x="5212" y="1535"/>
                    </a:lnTo>
                    <a:lnTo>
                      <a:pt x="5066" y="1389"/>
                    </a:lnTo>
                    <a:lnTo>
                      <a:pt x="4896" y="1316"/>
                    </a:lnTo>
                    <a:lnTo>
                      <a:pt x="4749" y="1292"/>
                    </a:lnTo>
                    <a:lnTo>
                      <a:pt x="4701" y="1316"/>
                    </a:lnTo>
                    <a:lnTo>
                      <a:pt x="4652" y="1340"/>
                    </a:lnTo>
                    <a:lnTo>
                      <a:pt x="4652" y="1340"/>
                    </a:lnTo>
                    <a:lnTo>
                      <a:pt x="4555" y="1413"/>
                    </a:lnTo>
                    <a:lnTo>
                      <a:pt x="4457" y="1486"/>
                    </a:lnTo>
                    <a:lnTo>
                      <a:pt x="4360" y="1511"/>
                    </a:lnTo>
                    <a:lnTo>
                      <a:pt x="4262" y="1535"/>
                    </a:lnTo>
                    <a:lnTo>
                      <a:pt x="4262" y="1535"/>
                    </a:lnTo>
                    <a:lnTo>
                      <a:pt x="4116" y="1559"/>
                    </a:lnTo>
                    <a:lnTo>
                      <a:pt x="4043" y="1584"/>
                    </a:lnTo>
                    <a:lnTo>
                      <a:pt x="3994" y="1633"/>
                    </a:lnTo>
                    <a:lnTo>
                      <a:pt x="3994" y="1633"/>
                    </a:lnTo>
                    <a:lnTo>
                      <a:pt x="3946" y="1657"/>
                    </a:lnTo>
                    <a:lnTo>
                      <a:pt x="3873" y="1681"/>
                    </a:lnTo>
                    <a:lnTo>
                      <a:pt x="3702" y="1730"/>
                    </a:lnTo>
                    <a:lnTo>
                      <a:pt x="3702" y="1730"/>
                    </a:lnTo>
                    <a:lnTo>
                      <a:pt x="3605" y="1730"/>
                    </a:lnTo>
                    <a:lnTo>
                      <a:pt x="3507" y="1779"/>
                    </a:lnTo>
                    <a:lnTo>
                      <a:pt x="3410" y="1827"/>
                    </a:lnTo>
                    <a:lnTo>
                      <a:pt x="3312" y="1900"/>
                    </a:lnTo>
                    <a:lnTo>
                      <a:pt x="3312" y="1900"/>
                    </a:lnTo>
                    <a:lnTo>
                      <a:pt x="3288" y="1949"/>
                    </a:lnTo>
                    <a:lnTo>
                      <a:pt x="3288" y="2022"/>
                    </a:lnTo>
                    <a:lnTo>
                      <a:pt x="3288" y="2144"/>
                    </a:lnTo>
                    <a:lnTo>
                      <a:pt x="3386" y="2314"/>
                    </a:lnTo>
                    <a:lnTo>
                      <a:pt x="3507" y="2485"/>
                    </a:lnTo>
                    <a:lnTo>
                      <a:pt x="3507" y="2485"/>
                    </a:lnTo>
                    <a:lnTo>
                      <a:pt x="3605" y="2558"/>
                    </a:lnTo>
                    <a:lnTo>
                      <a:pt x="3702" y="2582"/>
                    </a:lnTo>
                    <a:lnTo>
                      <a:pt x="3800" y="2607"/>
                    </a:lnTo>
                    <a:lnTo>
                      <a:pt x="3921" y="2607"/>
                    </a:lnTo>
                    <a:lnTo>
                      <a:pt x="4043" y="2582"/>
                    </a:lnTo>
                    <a:lnTo>
                      <a:pt x="4141" y="2534"/>
                    </a:lnTo>
                    <a:lnTo>
                      <a:pt x="4262" y="2461"/>
                    </a:lnTo>
                    <a:lnTo>
                      <a:pt x="4360" y="2388"/>
                    </a:lnTo>
                    <a:lnTo>
                      <a:pt x="4360" y="2388"/>
                    </a:lnTo>
                    <a:lnTo>
                      <a:pt x="4555" y="2193"/>
                    </a:lnTo>
                    <a:lnTo>
                      <a:pt x="4749" y="2047"/>
                    </a:lnTo>
                    <a:lnTo>
                      <a:pt x="4920" y="1949"/>
                    </a:lnTo>
                    <a:lnTo>
                      <a:pt x="5042" y="1900"/>
                    </a:lnTo>
                    <a:lnTo>
                      <a:pt x="5042" y="1900"/>
                    </a:lnTo>
                    <a:lnTo>
                      <a:pt x="5115" y="1925"/>
                    </a:lnTo>
                    <a:lnTo>
                      <a:pt x="5163" y="1974"/>
                    </a:lnTo>
                    <a:lnTo>
                      <a:pt x="5212" y="2022"/>
                    </a:lnTo>
                    <a:lnTo>
                      <a:pt x="5212" y="2095"/>
                    </a:lnTo>
                    <a:lnTo>
                      <a:pt x="5212" y="2095"/>
                    </a:lnTo>
                    <a:lnTo>
                      <a:pt x="5236" y="2168"/>
                    </a:lnTo>
                    <a:lnTo>
                      <a:pt x="5285" y="2241"/>
                    </a:lnTo>
                    <a:lnTo>
                      <a:pt x="5334" y="2266"/>
                    </a:lnTo>
                    <a:lnTo>
                      <a:pt x="5407" y="2290"/>
                    </a:lnTo>
                    <a:lnTo>
                      <a:pt x="5407" y="2290"/>
                    </a:lnTo>
                    <a:lnTo>
                      <a:pt x="5504" y="2314"/>
                    </a:lnTo>
                    <a:lnTo>
                      <a:pt x="5602" y="2339"/>
                    </a:lnTo>
                    <a:lnTo>
                      <a:pt x="5699" y="2412"/>
                    </a:lnTo>
                    <a:lnTo>
                      <a:pt x="5797" y="2485"/>
                    </a:lnTo>
                    <a:lnTo>
                      <a:pt x="5797" y="2485"/>
                    </a:lnTo>
                    <a:lnTo>
                      <a:pt x="5845" y="2558"/>
                    </a:lnTo>
                    <a:lnTo>
                      <a:pt x="5870" y="2680"/>
                    </a:lnTo>
                    <a:lnTo>
                      <a:pt x="5845" y="2777"/>
                    </a:lnTo>
                    <a:lnTo>
                      <a:pt x="5797" y="2850"/>
                    </a:lnTo>
                    <a:lnTo>
                      <a:pt x="5797" y="2850"/>
                    </a:lnTo>
                    <a:lnTo>
                      <a:pt x="5699" y="2923"/>
                    </a:lnTo>
                    <a:lnTo>
                      <a:pt x="5602" y="2996"/>
                    </a:lnTo>
                    <a:lnTo>
                      <a:pt x="5504" y="3045"/>
                    </a:lnTo>
                    <a:lnTo>
                      <a:pt x="5407" y="3045"/>
                    </a:lnTo>
                    <a:lnTo>
                      <a:pt x="5407" y="3045"/>
                    </a:lnTo>
                    <a:lnTo>
                      <a:pt x="5310" y="3069"/>
                    </a:lnTo>
                    <a:lnTo>
                      <a:pt x="5163" y="3167"/>
                    </a:lnTo>
                    <a:lnTo>
                      <a:pt x="4993" y="3289"/>
                    </a:lnTo>
                    <a:lnTo>
                      <a:pt x="4847" y="3435"/>
                    </a:lnTo>
                    <a:lnTo>
                      <a:pt x="4847" y="3435"/>
                    </a:lnTo>
                    <a:lnTo>
                      <a:pt x="4676" y="3581"/>
                    </a:lnTo>
                    <a:lnTo>
                      <a:pt x="4506" y="3703"/>
                    </a:lnTo>
                    <a:lnTo>
                      <a:pt x="4384" y="3776"/>
                    </a:lnTo>
                    <a:lnTo>
                      <a:pt x="4262" y="3800"/>
                    </a:lnTo>
                    <a:lnTo>
                      <a:pt x="4262" y="3800"/>
                    </a:lnTo>
                    <a:lnTo>
                      <a:pt x="4141" y="3849"/>
                    </a:lnTo>
                    <a:lnTo>
                      <a:pt x="3970" y="3971"/>
                    </a:lnTo>
                    <a:lnTo>
                      <a:pt x="3726" y="4165"/>
                    </a:lnTo>
                    <a:lnTo>
                      <a:pt x="3483" y="4409"/>
                    </a:lnTo>
                    <a:lnTo>
                      <a:pt x="3142" y="4750"/>
                    </a:lnTo>
                    <a:lnTo>
                      <a:pt x="3142" y="4750"/>
                    </a:lnTo>
                    <a:lnTo>
                      <a:pt x="3020" y="4847"/>
                    </a:lnTo>
                    <a:lnTo>
                      <a:pt x="2874" y="4969"/>
                    </a:lnTo>
                    <a:lnTo>
                      <a:pt x="2557" y="5164"/>
                    </a:lnTo>
                    <a:lnTo>
                      <a:pt x="2265" y="5286"/>
                    </a:lnTo>
                    <a:lnTo>
                      <a:pt x="2119" y="5310"/>
                    </a:lnTo>
                    <a:lnTo>
                      <a:pt x="1997" y="5335"/>
                    </a:lnTo>
                    <a:lnTo>
                      <a:pt x="1997" y="5335"/>
                    </a:lnTo>
                    <a:lnTo>
                      <a:pt x="1754" y="5335"/>
                    </a:lnTo>
                    <a:lnTo>
                      <a:pt x="1535" y="5383"/>
                    </a:lnTo>
                    <a:lnTo>
                      <a:pt x="1364" y="5456"/>
                    </a:lnTo>
                    <a:lnTo>
                      <a:pt x="1242" y="5529"/>
                    </a:lnTo>
                    <a:lnTo>
                      <a:pt x="1242" y="5529"/>
                    </a:lnTo>
                    <a:lnTo>
                      <a:pt x="1169" y="5602"/>
                    </a:lnTo>
                    <a:lnTo>
                      <a:pt x="1096" y="5700"/>
                    </a:lnTo>
                    <a:lnTo>
                      <a:pt x="1047" y="5797"/>
                    </a:lnTo>
                    <a:lnTo>
                      <a:pt x="1047" y="5895"/>
                    </a:lnTo>
                    <a:lnTo>
                      <a:pt x="1047" y="5895"/>
                    </a:lnTo>
                    <a:lnTo>
                      <a:pt x="1047" y="5992"/>
                    </a:lnTo>
                    <a:lnTo>
                      <a:pt x="1096" y="6090"/>
                    </a:lnTo>
                    <a:lnTo>
                      <a:pt x="1169" y="6187"/>
                    </a:lnTo>
                    <a:lnTo>
                      <a:pt x="1242" y="6284"/>
                    </a:lnTo>
                    <a:lnTo>
                      <a:pt x="1242" y="6284"/>
                    </a:lnTo>
                    <a:lnTo>
                      <a:pt x="1315" y="6357"/>
                    </a:lnTo>
                    <a:lnTo>
                      <a:pt x="1413" y="6406"/>
                    </a:lnTo>
                    <a:lnTo>
                      <a:pt x="1535" y="6455"/>
                    </a:lnTo>
                    <a:lnTo>
                      <a:pt x="1608" y="6455"/>
                    </a:lnTo>
                    <a:lnTo>
                      <a:pt x="1608" y="6455"/>
                    </a:lnTo>
                    <a:lnTo>
                      <a:pt x="1729" y="6504"/>
                    </a:lnTo>
                    <a:lnTo>
                      <a:pt x="1876" y="6601"/>
                    </a:lnTo>
                    <a:lnTo>
                      <a:pt x="2070" y="6747"/>
                    </a:lnTo>
                    <a:lnTo>
                      <a:pt x="2290" y="6942"/>
                    </a:lnTo>
                    <a:lnTo>
                      <a:pt x="2290" y="6942"/>
                    </a:lnTo>
                    <a:lnTo>
                      <a:pt x="2484" y="7137"/>
                    </a:lnTo>
                    <a:lnTo>
                      <a:pt x="2679" y="7283"/>
                    </a:lnTo>
                    <a:lnTo>
                      <a:pt x="2825" y="7380"/>
                    </a:lnTo>
                    <a:lnTo>
                      <a:pt x="2947" y="7405"/>
                    </a:lnTo>
                    <a:lnTo>
                      <a:pt x="2947" y="7405"/>
                    </a:lnTo>
                    <a:lnTo>
                      <a:pt x="3093" y="7380"/>
                    </a:lnTo>
                    <a:lnTo>
                      <a:pt x="3166" y="7356"/>
                    </a:lnTo>
                    <a:lnTo>
                      <a:pt x="3239" y="7332"/>
                    </a:lnTo>
                    <a:lnTo>
                      <a:pt x="3239" y="7332"/>
                    </a:lnTo>
                    <a:lnTo>
                      <a:pt x="3288" y="7283"/>
                    </a:lnTo>
                    <a:lnTo>
                      <a:pt x="3410" y="7259"/>
                    </a:lnTo>
                    <a:lnTo>
                      <a:pt x="3556" y="7234"/>
                    </a:lnTo>
                    <a:lnTo>
                      <a:pt x="3702" y="7234"/>
                    </a:lnTo>
                    <a:lnTo>
                      <a:pt x="3702" y="7234"/>
                    </a:lnTo>
                    <a:lnTo>
                      <a:pt x="3873" y="7234"/>
                    </a:lnTo>
                    <a:lnTo>
                      <a:pt x="4019" y="7283"/>
                    </a:lnTo>
                    <a:lnTo>
                      <a:pt x="4165" y="7332"/>
                    </a:lnTo>
                    <a:lnTo>
                      <a:pt x="4262" y="7429"/>
                    </a:lnTo>
                    <a:lnTo>
                      <a:pt x="4262" y="7429"/>
                    </a:lnTo>
                    <a:lnTo>
                      <a:pt x="4360" y="7502"/>
                    </a:lnTo>
                    <a:lnTo>
                      <a:pt x="4457" y="7551"/>
                    </a:lnTo>
                    <a:lnTo>
                      <a:pt x="4555" y="7600"/>
                    </a:lnTo>
                    <a:lnTo>
                      <a:pt x="4652" y="7600"/>
                    </a:lnTo>
                    <a:lnTo>
                      <a:pt x="4652" y="7600"/>
                    </a:lnTo>
                    <a:lnTo>
                      <a:pt x="4749" y="7648"/>
                    </a:lnTo>
                    <a:lnTo>
                      <a:pt x="4896" y="7721"/>
                    </a:lnTo>
                    <a:lnTo>
                      <a:pt x="5066" y="7843"/>
                    </a:lnTo>
                    <a:lnTo>
                      <a:pt x="5212" y="7989"/>
                    </a:lnTo>
                    <a:lnTo>
                      <a:pt x="5212" y="7989"/>
                    </a:lnTo>
                    <a:lnTo>
                      <a:pt x="5383" y="8135"/>
                    </a:lnTo>
                    <a:lnTo>
                      <a:pt x="5553" y="8257"/>
                    </a:lnTo>
                    <a:lnTo>
                      <a:pt x="5699" y="8330"/>
                    </a:lnTo>
                    <a:lnTo>
                      <a:pt x="5797" y="8355"/>
                    </a:lnTo>
                    <a:lnTo>
                      <a:pt x="5797" y="8355"/>
                    </a:lnTo>
                    <a:lnTo>
                      <a:pt x="5870" y="8379"/>
                    </a:lnTo>
                    <a:lnTo>
                      <a:pt x="5992" y="8428"/>
                    </a:lnTo>
                    <a:lnTo>
                      <a:pt x="6089" y="8476"/>
                    </a:lnTo>
                    <a:lnTo>
                      <a:pt x="6162" y="8549"/>
                    </a:lnTo>
                    <a:lnTo>
                      <a:pt x="6162" y="8549"/>
                    </a:lnTo>
                    <a:lnTo>
                      <a:pt x="6259" y="8622"/>
                    </a:lnTo>
                    <a:lnTo>
                      <a:pt x="6357" y="8695"/>
                    </a:lnTo>
                    <a:lnTo>
                      <a:pt x="6454" y="8720"/>
                    </a:lnTo>
                    <a:lnTo>
                      <a:pt x="6552" y="8744"/>
                    </a:lnTo>
                    <a:lnTo>
                      <a:pt x="6552" y="8744"/>
                    </a:lnTo>
                    <a:lnTo>
                      <a:pt x="6649" y="8769"/>
                    </a:lnTo>
                    <a:lnTo>
                      <a:pt x="6747" y="8793"/>
                    </a:lnTo>
                    <a:lnTo>
                      <a:pt x="6844" y="8866"/>
                    </a:lnTo>
                    <a:lnTo>
                      <a:pt x="6941" y="8939"/>
                    </a:lnTo>
                    <a:lnTo>
                      <a:pt x="6941" y="8939"/>
                    </a:lnTo>
                    <a:lnTo>
                      <a:pt x="7014" y="9036"/>
                    </a:lnTo>
                    <a:lnTo>
                      <a:pt x="7063" y="9134"/>
                    </a:lnTo>
                    <a:lnTo>
                      <a:pt x="7112" y="9231"/>
                    </a:lnTo>
                    <a:lnTo>
                      <a:pt x="7112" y="9304"/>
                    </a:lnTo>
                    <a:lnTo>
                      <a:pt x="7112" y="9304"/>
                    </a:lnTo>
                    <a:lnTo>
                      <a:pt x="7112" y="9402"/>
                    </a:lnTo>
                    <a:lnTo>
                      <a:pt x="7063" y="9499"/>
                    </a:lnTo>
                    <a:lnTo>
                      <a:pt x="7014" y="9597"/>
                    </a:lnTo>
                    <a:lnTo>
                      <a:pt x="6941" y="9694"/>
                    </a:lnTo>
                    <a:lnTo>
                      <a:pt x="6941" y="9694"/>
                    </a:lnTo>
                    <a:lnTo>
                      <a:pt x="6868" y="9791"/>
                    </a:lnTo>
                    <a:lnTo>
                      <a:pt x="6795" y="9889"/>
                    </a:lnTo>
                    <a:lnTo>
                      <a:pt x="6747" y="9986"/>
                    </a:lnTo>
                    <a:lnTo>
                      <a:pt x="6747" y="10084"/>
                    </a:lnTo>
                    <a:lnTo>
                      <a:pt x="6747" y="10084"/>
                    </a:lnTo>
                    <a:lnTo>
                      <a:pt x="6722" y="10181"/>
                    </a:lnTo>
                    <a:lnTo>
                      <a:pt x="6625" y="10327"/>
                    </a:lnTo>
                    <a:lnTo>
                      <a:pt x="6503" y="10473"/>
                    </a:lnTo>
                    <a:lnTo>
                      <a:pt x="6357" y="10644"/>
                    </a:lnTo>
                    <a:lnTo>
                      <a:pt x="6357" y="10644"/>
                    </a:lnTo>
                    <a:lnTo>
                      <a:pt x="6211" y="10814"/>
                    </a:lnTo>
                    <a:lnTo>
                      <a:pt x="6089" y="10961"/>
                    </a:lnTo>
                    <a:lnTo>
                      <a:pt x="6016" y="11107"/>
                    </a:lnTo>
                    <a:lnTo>
                      <a:pt x="5992" y="11204"/>
                    </a:lnTo>
                    <a:lnTo>
                      <a:pt x="5992" y="11204"/>
                    </a:lnTo>
                    <a:lnTo>
                      <a:pt x="5943" y="11326"/>
                    </a:lnTo>
                    <a:lnTo>
                      <a:pt x="5870" y="11472"/>
                    </a:lnTo>
                    <a:lnTo>
                      <a:pt x="5748" y="11618"/>
                    </a:lnTo>
                    <a:lnTo>
                      <a:pt x="5602" y="11789"/>
                    </a:lnTo>
                    <a:lnTo>
                      <a:pt x="5602" y="11789"/>
                    </a:lnTo>
                    <a:lnTo>
                      <a:pt x="5456" y="11935"/>
                    </a:lnTo>
                    <a:lnTo>
                      <a:pt x="5334" y="12105"/>
                    </a:lnTo>
                    <a:lnTo>
                      <a:pt x="5261" y="12251"/>
                    </a:lnTo>
                    <a:lnTo>
                      <a:pt x="5212" y="12349"/>
                    </a:lnTo>
                    <a:lnTo>
                      <a:pt x="5212" y="12349"/>
                    </a:lnTo>
                    <a:lnTo>
                      <a:pt x="5188" y="12446"/>
                    </a:lnTo>
                    <a:lnTo>
                      <a:pt x="5139" y="12568"/>
                    </a:lnTo>
                    <a:lnTo>
                      <a:pt x="5042" y="12714"/>
                    </a:lnTo>
                    <a:lnTo>
                      <a:pt x="4944" y="12836"/>
                    </a:lnTo>
                    <a:lnTo>
                      <a:pt x="4944" y="12836"/>
                    </a:lnTo>
                    <a:lnTo>
                      <a:pt x="4822" y="12958"/>
                    </a:lnTo>
                    <a:lnTo>
                      <a:pt x="4725" y="13079"/>
                    </a:lnTo>
                    <a:lnTo>
                      <a:pt x="4676" y="13201"/>
                    </a:lnTo>
                    <a:lnTo>
                      <a:pt x="4652" y="13299"/>
                    </a:lnTo>
                    <a:lnTo>
                      <a:pt x="4652" y="13299"/>
                    </a:lnTo>
                    <a:lnTo>
                      <a:pt x="4676" y="13469"/>
                    </a:lnTo>
                    <a:lnTo>
                      <a:pt x="4701" y="13542"/>
                    </a:lnTo>
                    <a:lnTo>
                      <a:pt x="4749" y="13591"/>
                    </a:lnTo>
                    <a:lnTo>
                      <a:pt x="4749" y="13591"/>
                    </a:lnTo>
                    <a:lnTo>
                      <a:pt x="4774" y="13640"/>
                    </a:lnTo>
                    <a:lnTo>
                      <a:pt x="4822" y="13713"/>
                    </a:lnTo>
                    <a:lnTo>
                      <a:pt x="4847" y="13883"/>
                    </a:lnTo>
                    <a:lnTo>
                      <a:pt x="4847" y="13883"/>
                    </a:lnTo>
                    <a:lnTo>
                      <a:pt x="4822" y="13956"/>
                    </a:lnTo>
                    <a:lnTo>
                      <a:pt x="4774" y="14005"/>
                    </a:lnTo>
                    <a:lnTo>
                      <a:pt x="4725" y="14054"/>
                    </a:lnTo>
                    <a:lnTo>
                      <a:pt x="4652" y="14054"/>
                    </a:lnTo>
                    <a:lnTo>
                      <a:pt x="4652" y="14054"/>
                    </a:lnTo>
                    <a:lnTo>
                      <a:pt x="4555" y="14054"/>
                    </a:lnTo>
                    <a:lnTo>
                      <a:pt x="4457" y="14005"/>
                    </a:lnTo>
                    <a:lnTo>
                      <a:pt x="4360" y="13956"/>
                    </a:lnTo>
                    <a:lnTo>
                      <a:pt x="4262" y="13883"/>
                    </a:lnTo>
                    <a:lnTo>
                      <a:pt x="4262" y="13883"/>
                    </a:lnTo>
                    <a:lnTo>
                      <a:pt x="4189" y="13761"/>
                    </a:lnTo>
                    <a:lnTo>
                      <a:pt x="4141" y="13615"/>
                    </a:lnTo>
                    <a:lnTo>
                      <a:pt x="4092" y="13469"/>
                    </a:lnTo>
                    <a:lnTo>
                      <a:pt x="4092" y="13299"/>
                    </a:lnTo>
                    <a:lnTo>
                      <a:pt x="4092" y="13299"/>
                    </a:lnTo>
                    <a:lnTo>
                      <a:pt x="4067" y="13152"/>
                    </a:lnTo>
                    <a:lnTo>
                      <a:pt x="4019" y="12982"/>
                    </a:lnTo>
                    <a:lnTo>
                      <a:pt x="3970" y="12836"/>
                    </a:lnTo>
                    <a:lnTo>
                      <a:pt x="3897" y="12738"/>
                    </a:lnTo>
                    <a:lnTo>
                      <a:pt x="3897" y="12738"/>
                    </a:lnTo>
                    <a:lnTo>
                      <a:pt x="3848" y="12690"/>
                    </a:lnTo>
                    <a:lnTo>
                      <a:pt x="3824" y="12592"/>
                    </a:lnTo>
                    <a:lnTo>
                      <a:pt x="3751" y="12349"/>
                    </a:lnTo>
                    <a:lnTo>
                      <a:pt x="3726" y="12056"/>
                    </a:lnTo>
                    <a:lnTo>
                      <a:pt x="3702" y="11716"/>
                    </a:lnTo>
                    <a:lnTo>
                      <a:pt x="3702" y="11472"/>
                    </a:lnTo>
                    <a:lnTo>
                      <a:pt x="3702" y="11472"/>
                    </a:lnTo>
                    <a:lnTo>
                      <a:pt x="3702" y="11301"/>
                    </a:lnTo>
                    <a:lnTo>
                      <a:pt x="3653" y="11107"/>
                    </a:lnTo>
                    <a:lnTo>
                      <a:pt x="3629" y="10936"/>
                    </a:lnTo>
                    <a:lnTo>
                      <a:pt x="3556" y="10741"/>
                    </a:lnTo>
                    <a:lnTo>
                      <a:pt x="3483" y="10571"/>
                    </a:lnTo>
                    <a:lnTo>
                      <a:pt x="3410" y="10425"/>
                    </a:lnTo>
                    <a:lnTo>
                      <a:pt x="3312" y="10279"/>
                    </a:lnTo>
                    <a:lnTo>
                      <a:pt x="3239" y="10181"/>
                    </a:lnTo>
                    <a:lnTo>
                      <a:pt x="3239" y="10181"/>
                    </a:lnTo>
                    <a:lnTo>
                      <a:pt x="3045" y="9962"/>
                    </a:lnTo>
                    <a:lnTo>
                      <a:pt x="2898" y="9767"/>
                    </a:lnTo>
                    <a:lnTo>
                      <a:pt x="2801" y="9621"/>
                    </a:lnTo>
                    <a:lnTo>
                      <a:pt x="2752" y="9499"/>
                    </a:lnTo>
                    <a:lnTo>
                      <a:pt x="2752" y="9499"/>
                    </a:lnTo>
                    <a:lnTo>
                      <a:pt x="2728" y="9353"/>
                    </a:lnTo>
                    <a:lnTo>
                      <a:pt x="2704" y="9280"/>
                    </a:lnTo>
                    <a:lnTo>
                      <a:pt x="2655" y="9231"/>
                    </a:lnTo>
                    <a:lnTo>
                      <a:pt x="2655" y="9231"/>
                    </a:lnTo>
                    <a:lnTo>
                      <a:pt x="2631" y="9158"/>
                    </a:lnTo>
                    <a:lnTo>
                      <a:pt x="2582" y="9036"/>
                    </a:lnTo>
                    <a:lnTo>
                      <a:pt x="2582" y="8890"/>
                    </a:lnTo>
                    <a:lnTo>
                      <a:pt x="2557" y="8744"/>
                    </a:lnTo>
                    <a:lnTo>
                      <a:pt x="2557" y="8744"/>
                    </a:lnTo>
                    <a:lnTo>
                      <a:pt x="2582" y="8598"/>
                    </a:lnTo>
                    <a:lnTo>
                      <a:pt x="2582" y="8452"/>
                    </a:lnTo>
                    <a:lnTo>
                      <a:pt x="2631" y="8330"/>
                    </a:lnTo>
                    <a:lnTo>
                      <a:pt x="2655" y="8281"/>
                    </a:lnTo>
                    <a:lnTo>
                      <a:pt x="2655" y="8281"/>
                    </a:lnTo>
                    <a:lnTo>
                      <a:pt x="2704" y="8208"/>
                    </a:lnTo>
                    <a:lnTo>
                      <a:pt x="2728" y="8160"/>
                    </a:lnTo>
                    <a:lnTo>
                      <a:pt x="2752" y="7989"/>
                    </a:lnTo>
                    <a:lnTo>
                      <a:pt x="2752" y="7989"/>
                    </a:lnTo>
                    <a:lnTo>
                      <a:pt x="2728" y="7819"/>
                    </a:lnTo>
                    <a:lnTo>
                      <a:pt x="2704" y="7746"/>
                    </a:lnTo>
                    <a:lnTo>
                      <a:pt x="2655" y="7697"/>
                    </a:lnTo>
                    <a:lnTo>
                      <a:pt x="2655" y="7697"/>
                    </a:lnTo>
                    <a:lnTo>
                      <a:pt x="2606" y="7673"/>
                    </a:lnTo>
                    <a:lnTo>
                      <a:pt x="2533" y="7624"/>
                    </a:lnTo>
                    <a:lnTo>
                      <a:pt x="2363" y="7600"/>
                    </a:lnTo>
                    <a:lnTo>
                      <a:pt x="2363" y="7600"/>
                    </a:lnTo>
                    <a:lnTo>
                      <a:pt x="2265" y="7575"/>
                    </a:lnTo>
                    <a:lnTo>
                      <a:pt x="2119" y="7502"/>
                    </a:lnTo>
                    <a:lnTo>
                      <a:pt x="1973" y="7380"/>
                    </a:lnTo>
                    <a:lnTo>
                      <a:pt x="1802" y="7234"/>
                    </a:lnTo>
                    <a:lnTo>
                      <a:pt x="1802" y="7234"/>
                    </a:lnTo>
                    <a:lnTo>
                      <a:pt x="1632" y="7088"/>
                    </a:lnTo>
                    <a:lnTo>
                      <a:pt x="1486" y="6966"/>
                    </a:lnTo>
                    <a:lnTo>
                      <a:pt x="1340" y="6869"/>
                    </a:lnTo>
                    <a:lnTo>
                      <a:pt x="1242" y="6845"/>
                    </a:lnTo>
                    <a:lnTo>
                      <a:pt x="1242" y="6845"/>
                    </a:lnTo>
                    <a:lnTo>
                      <a:pt x="1121" y="6796"/>
                    </a:lnTo>
                    <a:lnTo>
                      <a:pt x="926" y="6674"/>
                    </a:lnTo>
                    <a:lnTo>
                      <a:pt x="706" y="6504"/>
                    </a:lnTo>
                    <a:lnTo>
                      <a:pt x="463" y="6284"/>
                    </a:lnTo>
                    <a:lnTo>
                      <a:pt x="463" y="6284"/>
                    </a:lnTo>
                    <a:lnTo>
                      <a:pt x="171" y="5919"/>
                    </a:lnTo>
                    <a:lnTo>
                      <a:pt x="0" y="5700"/>
                    </a:lnTo>
                    <a:lnTo>
                      <a:pt x="0" y="5700"/>
                    </a:lnTo>
                    <a:lnTo>
                      <a:pt x="0" y="5724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5" name="Shape 277"/>
              <p:cNvSpPr/>
              <p:nvPr/>
            </p:nvSpPr>
            <p:spPr>
              <a:xfrm>
                <a:off x="6128575" y="3695900"/>
                <a:ext cx="86475" cy="47525"/>
              </a:xfrm>
              <a:custGeom>
                <a:avLst/>
                <a:gdLst/>
                <a:ahLst/>
                <a:cxnLst/>
                <a:rect l="0" t="0" r="0" b="0"/>
                <a:pathLst>
                  <a:path w="3459" h="1901" fill="none" extrusionOk="0">
                    <a:moveTo>
                      <a:pt x="2022" y="1340"/>
                    </a:moveTo>
                    <a:lnTo>
                      <a:pt x="2022" y="1340"/>
                    </a:lnTo>
                    <a:lnTo>
                      <a:pt x="1924" y="1413"/>
                    </a:lnTo>
                    <a:lnTo>
                      <a:pt x="1827" y="1486"/>
                    </a:lnTo>
                    <a:lnTo>
                      <a:pt x="1729" y="1511"/>
                    </a:lnTo>
                    <a:lnTo>
                      <a:pt x="1632" y="1535"/>
                    </a:lnTo>
                    <a:lnTo>
                      <a:pt x="1632" y="1535"/>
                    </a:lnTo>
                    <a:lnTo>
                      <a:pt x="1559" y="1535"/>
                    </a:lnTo>
                    <a:lnTo>
                      <a:pt x="1461" y="1584"/>
                    </a:lnTo>
                    <a:lnTo>
                      <a:pt x="1340" y="1657"/>
                    </a:lnTo>
                    <a:lnTo>
                      <a:pt x="1267" y="1730"/>
                    </a:lnTo>
                    <a:lnTo>
                      <a:pt x="1267" y="1730"/>
                    </a:lnTo>
                    <a:lnTo>
                      <a:pt x="1169" y="1803"/>
                    </a:lnTo>
                    <a:lnTo>
                      <a:pt x="1072" y="1852"/>
                    </a:lnTo>
                    <a:lnTo>
                      <a:pt x="974" y="1900"/>
                    </a:lnTo>
                    <a:lnTo>
                      <a:pt x="877" y="1900"/>
                    </a:lnTo>
                    <a:lnTo>
                      <a:pt x="877" y="1900"/>
                    </a:lnTo>
                    <a:lnTo>
                      <a:pt x="779" y="1900"/>
                    </a:lnTo>
                    <a:lnTo>
                      <a:pt x="682" y="1852"/>
                    </a:lnTo>
                    <a:lnTo>
                      <a:pt x="585" y="1803"/>
                    </a:lnTo>
                    <a:lnTo>
                      <a:pt x="512" y="1730"/>
                    </a:lnTo>
                    <a:lnTo>
                      <a:pt x="512" y="1730"/>
                    </a:lnTo>
                    <a:lnTo>
                      <a:pt x="438" y="1633"/>
                    </a:lnTo>
                    <a:lnTo>
                      <a:pt x="414" y="1535"/>
                    </a:lnTo>
                    <a:lnTo>
                      <a:pt x="438" y="1438"/>
                    </a:lnTo>
                    <a:lnTo>
                      <a:pt x="512" y="1340"/>
                    </a:lnTo>
                    <a:lnTo>
                      <a:pt x="512" y="1340"/>
                    </a:lnTo>
                    <a:lnTo>
                      <a:pt x="585" y="1243"/>
                    </a:lnTo>
                    <a:lnTo>
                      <a:pt x="633" y="1145"/>
                    </a:lnTo>
                    <a:lnTo>
                      <a:pt x="682" y="1048"/>
                    </a:lnTo>
                    <a:lnTo>
                      <a:pt x="682" y="951"/>
                    </a:lnTo>
                    <a:lnTo>
                      <a:pt x="682" y="951"/>
                    </a:lnTo>
                    <a:lnTo>
                      <a:pt x="658" y="804"/>
                    </a:lnTo>
                    <a:lnTo>
                      <a:pt x="633" y="731"/>
                    </a:lnTo>
                    <a:lnTo>
                      <a:pt x="585" y="683"/>
                    </a:lnTo>
                    <a:lnTo>
                      <a:pt x="585" y="683"/>
                    </a:lnTo>
                    <a:lnTo>
                      <a:pt x="536" y="634"/>
                    </a:lnTo>
                    <a:lnTo>
                      <a:pt x="463" y="610"/>
                    </a:lnTo>
                    <a:lnTo>
                      <a:pt x="317" y="585"/>
                    </a:lnTo>
                    <a:lnTo>
                      <a:pt x="317" y="585"/>
                    </a:lnTo>
                    <a:lnTo>
                      <a:pt x="146" y="561"/>
                    </a:lnTo>
                    <a:lnTo>
                      <a:pt x="73" y="512"/>
                    </a:lnTo>
                    <a:lnTo>
                      <a:pt x="24" y="488"/>
                    </a:lnTo>
                    <a:lnTo>
                      <a:pt x="24" y="488"/>
                    </a:lnTo>
                    <a:lnTo>
                      <a:pt x="0" y="439"/>
                    </a:lnTo>
                    <a:lnTo>
                      <a:pt x="24" y="366"/>
                    </a:lnTo>
                    <a:lnTo>
                      <a:pt x="49" y="293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71" y="171"/>
                    </a:lnTo>
                    <a:lnTo>
                      <a:pt x="268" y="123"/>
                    </a:lnTo>
                    <a:lnTo>
                      <a:pt x="512" y="74"/>
                    </a:lnTo>
                    <a:lnTo>
                      <a:pt x="804" y="25"/>
                    </a:lnTo>
                    <a:lnTo>
                      <a:pt x="1145" y="1"/>
                    </a:lnTo>
                    <a:lnTo>
                      <a:pt x="2509" y="1"/>
                    </a:lnTo>
                    <a:lnTo>
                      <a:pt x="2509" y="1"/>
                    </a:lnTo>
                    <a:lnTo>
                      <a:pt x="2850" y="25"/>
                    </a:lnTo>
                    <a:lnTo>
                      <a:pt x="3142" y="49"/>
                    </a:lnTo>
                    <a:lnTo>
                      <a:pt x="3337" y="74"/>
                    </a:lnTo>
                    <a:lnTo>
                      <a:pt x="3434" y="98"/>
                    </a:lnTo>
                    <a:lnTo>
                      <a:pt x="3434" y="98"/>
                    </a:lnTo>
                    <a:lnTo>
                      <a:pt x="3458" y="123"/>
                    </a:lnTo>
                    <a:lnTo>
                      <a:pt x="3434" y="171"/>
                    </a:lnTo>
                    <a:lnTo>
                      <a:pt x="3361" y="317"/>
                    </a:lnTo>
                    <a:lnTo>
                      <a:pt x="3239" y="488"/>
                    </a:lnTo>
                    <a:lnTo>
                      <a:pt x="3069" y="683"/>
                    </a:lnTo>
                    <a:lnTo>
                      <a:pt x="3069" y="683"/>
                    </a:lnTo>
                    <a:lnTo>
                      <a:pt x="2874" y="853"/>
                    </a:lnTo>
                    <a:lnTo>
                      <a:pt x="2679" y="999"/>
                    </a:lnTo>
                    <a:lnTo>
                      <a:pt x="2509" y="1121"/>
                    </a:lnTo>
                    <a:lnTo>
                      <a:pt x="2411" y="1145"/>
                    </a:lnTo>
                    <a:lnTo>
                      <a:pt x="2411" y="1145"/>
                    </a:lnTo>
                    <a:lnTo>
                      <a:pt x="2314" y="1170"/>
                    </a:lnTo>
                    <a:lnTo>
                      <a:pt x="2216" y="1194"/>
                    </a:lnTo>
                    <a:lnTo>
                      <a:pt x="2119" y="1267"/>
                    </a:lnTo>
                    <a:lnTo>
                      <a:pt x="2022" y="1340"/>
                    </a:lnTo>
                    <a:lnTo>
                      <a:pt x="2022" y="134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6" name="Shape 278"/>
              <p:cNvSpPr/>
              <p:nvPr/>
            </p:nvSpPr>
            <p:spPr>
              <a:xfrm>
                <a:off x="6357500" y="3940075"/>
                <a:ext cx="18900" cy="34725"/>
              </a:xfrm>
              <a:custGeom>
                <a:avLst/>
                <a:gdLst/>
                <a:ahLst/>
                <a:cxnLst/>
                <a:rect l="0" t="0" r="0" b="0"/>
                <a:pathLst>
                  <a:path w="756" h="1389" fill="none" extrusionOk="0">
                    <a:moveTo>
                      <a:pt x="585" y="682"/>
                    </a:moveTo>
                    <a:lnTo>
                      <a:pt x="585" y="682"/>
                    </a:lnTo>
                    <a:lnTo>
                      <a:pt x="512" y="779"/>
                    </a:lnTo>
                    <a:lnTo>
                      <a:pt x="439" y="877"/>
                    </a:lnTo>
                    <a:lnTo>
                      <a:pt x="390" y="974"/>
                    </a:lnTo>
                    <a:lnTo>
                      <a:pt x="390" y="1072"/>
                    </a:lnTo>
                    <a:lnTo>
                      <a:pt x="390" y="1072"/>
                    </a:lnTo>
                    <a:lnTo>
                      <a:pt x="366" y="1218"/>
                    </a:lnTo>
                    <a:lnTo>
                      <a:pt x="317" y="1291"/>
                    </a:lnTo>
                    <a:lnTo>
                      <a:pt x="293" y="1364"/>
                    </a:lnTo>
                    <a:lnTo>
                      <a:pt x="293" y="1364"/>
                    </a:lnTo>
                    <a:lnTo>
                      <a:pt x="244" y="1388"/>
                    </a:lnTo>
                    <a:lnTo>
                      <a:pt x="195" y="1388"/>
                    </a:lnTo>
                    <a:lnTo>
                      <a:pt x="147" y="1388"/>
                    </a:lnTo>
                    <a:lnTo>
                      <a:pt x="98" y="1364"/>
                    </a:lnTo>
                    <a:lnTo>
                      <a:pt x="98" y="1364"/>
                    </a:lnTo>
                    <a:lnTo>
                      <a:pt x="74" y="1291"/>
                    </a:lnTo>
                    <a:lnTo>
                      <a:pt x="25" y="1169"/>
                    </a:lnTo>
                    <a:lnTo>
                      <a:pt x="25" y="1023"/>
                    </a:lnTo>
                    <a:lnTo>
                      <a:pt x="1" y="877"/>
                    </a:lnTo>
                    <a:lnTo>
                      <a:pt x="1" y="877"/>
                    </a:lnTo>
                    <a:lnTo>
                      <a:pt x="25" y="706"/>
                    </a:lnTo>
                    <a:lnTo>
                      <a:pt x="98" y="536"/>
                    </a:lnTo>
                    <a:lnTo>
                      <a:pt x="171" y="365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415" y="122"/>
                    </a:lnTo>
                    <a:lnTo>
                      <a:pt x="512" y="49"/>
                    </a:lnTo>
                    <a:lnTo>
                      <a:pt x="609" y="0"/>
                    </a:lnTo>
                    <a:lnTo>
                      <a:pt x="682" y="24"/>
                    </a:lnTo>
                    <a:lnTo>
                      <a:pt x="682" y="24"/>
                    </a:lnTo>
                    <a:lnTo>
                      <a:pt x="707" y="73"/>
                    </a:lnTo>
                    <a:lnTo>
                      <a:pt x="731" y="146"/>
                    </a:lnTo>
                    <a:lnTo>
                      <a:pt x="756" y="317"/>
                    </a:lnTo>
                    <a:lnTo>
                      <a:pt x="756" y="317"/>
                    </a:lnTo>
                    <a:lnTo>
                      <a:pt x="756" y="390"/>
                    </a:lnTo>
                    <a:lnTo>
                      <a:pt x="707" y="487"/>
                    </a:lnTo>
                    <a:lnTo>
                      <a:pt x="658" y="609"/>
                    </a:lnTo>
                    <a:lnTo>
                      <a:pt x="585" y="682"/>
                    </a:lnTo>
                    <a:lnTo>
                      <a:pt x="585" y="682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279"/>
              <p:cNvSpPr/>
              <p:nvPr/>
            </p:nvSpPr>
            <p:spPr>
              <a:xfrm>
                <a:off x="6202850" y="3720875"/>
                <a:ext cx="204000" cy="278875"/>
              </a:xfrm>
              <a:custGeom>
                <a:avLst/>
                <a:gdLst/>
                <a:ahLst/>
                <a:cxnLst/>
                <a:rect l="0" t="0" r="0" b="0"/>
                <a:pathLst>
                  <a:path w="8160" h="11155" fill="none" extrusionOk="0">
                    <a:moveTo>
                      <a:pt x="8159" y="4774"/>
                    </a:moveTo>
                    <a:lnTo>
                      <a:pt x="8159" y="4774"/>
                    </a:lnTo>
                    <a:lnTo>
                      <a:pt x="7599" y="4701"/>
                    </a:lnTo>
                    <a:lnTo>
                      <a:pt x="7283" y="4652"/>
                    </a:lnTo>
                    <a:lnTo>
                      <a:pt x="7136" y="4603"/>
                    </a:lnTo>
                    <a:lnTo>
                      <a:pt x="7136" y="4603"/>
                    </a:lnTo>
                    <a:lnTo>
                      <a:pt x="7088" y="4579"/>
                    </a:lnTo>
                    <a:lnTo>
                      <a:pt x="7015" y="4555"/>
                    </a:lnTo>
                    <a:lnTo>
                      <a:pt x="6844" y="4530"/>
                    </a:lnTo>
                    <a:lnTo>
                      <a:pt x="6844" y="4530"/>
                    </a:lnTo>
                    <a:lnTo>
                      <a:pt x="6747" y="4506"/>
                    </a:lnTo>
                    <a:lnTo>
                      <a:pt x="6649" y="4457"/>
                    </a:lnTo>
                    <a:lnTo>
                      <a:pt x="6552" y="4409"/>
                    </a:lnTo>
                    <a:lnTo>
                      <a:pt x="6454" y="4336"/>
                    </a:lnTo>
                    <a:lnTo>
                      <a:pt x="6454" y="4336"/>
                    </a:lnTo>
                    <a:lnTo>
                      <a:pt x="6381" y="4262"/>
                    </a:lnTo>
                    <a:lnTo>
                      <a:pt x="6308" y="4214"/>
                    </a:lnTo>
                    <a:lnTo>
                      <a:pt x="6235" y="4214"/>
                    </a:lnTo>
                    <a:lnTo>
                      <a:pt x="6187" y="4238"/>
                    </a:lnTo>
                    <a:lnTo>
                      <a:pt x="6187" y="4238"/>
                    </a:lnTo>
                    <a:lnTo>
                      <a:pt x="6162" y="4287"/>
                    </a:lnTo>
                    <a:lnTo>
                      <a:pt x="6162" y="4360"/>
                    </a:lnTo>
                    <a:lnTo>
                      <a:pt x="6211" y="4433"/>
                    </a:lnTo>
                    <a:lnTo>
                      <a:pt x="6284" y="4530"/>
                    </a:lnTo>
                    <a:lnTo>
                      <a:pt x="6284" y="4530"/>
                    </a:lnTo>
                    <a:lnTo>
                      <a:pt x="6357" y="4603"/>
                    </a:lnTo>
                    <a:lnTo>
                      <a:pt x="6454" y="4652"/>
                    </a:lnTo>
                    <a:lnTo>
                      <a:pt x="6576" y="4701"/>
                    </a:lnTo>
                    <a:lnTo>
                      <a:pt x="6649" y="4701"/>
                    </a:lnTo>
                    <a:lnTo>
                      <a:pt x="6649" y="4701"/>
                    </a:lnTo>
                    <a:lnTo>
                      <a:pt x="6747" y="4725"/>
                    </a:lnTo>
                    <a:lnTo>
                      <a:pt x="6844" y="4774"/>
                    </a:lnTo>
                    <a:lnTo>
                      <a:pt x="6942" y="4823"/>
                    </a:lnTo>
                    <a:lnTo>
                      <a:pt x="7039" y="4896"/>
                    </a:lnTo>
                    <a:lnTo>
                      <a:pt x="7039" y="4896"/>
                    </a:lnTo>
                    <a:lnTo>
                      <a:pt x="7063" y="4944"/>
                    </a:lnTo>
                    <a:lnTo>
                      <a:pt x="7088" y="4993"/>
                    </a:lnTo>
                    <a:lnTo>
                      <a:pt x="7063" y="5139"/>
                    </a:lnTo>
                    <a:lnTo>
                      <a:pt x="6966" y="5310"/>
                    </a:lnTo>
                    <a:lnTo>
                      <a:pt x="6844" y="5480"/>
                    </a:lnTo>
                    <a:lnTo>
                      <a:pt x="6844" y="5480"/>
                    </a:lnTo>
                    <a:lnTo>
                      <a:pt x="6674" y="5626"/>
                    </a:lnTo>
                    <a:lnTo>
                      <a:pt x="6528" y="5748"/>
                    </a:lnTo>
                    <a:lnTo>
                      <a:pt x="6381" y="5821"/>
                    </a:lnTo>
                    <a:lnTo>
                      <a:pt x="6284" y="5846"/>
                    </a:lnTo>
                    <a:lnTo>
                      <a:pt x="6284" y="5846"/>
                    </a:lnTo>
                    <a:lnTo>
                      <a:pt x="6113" y="5870"/>
                    </a:lnTo>
                    <a:lnTo>
                      <a:pt x="6040" y="5894"/>
                    </a:lnTo>
                    <a:lnTo>
                      <a:pt x="5992" y="5943"/>
                    </a:lnTo>
                    <a:lnTo>
                      <a:pt x="5992" y="5943"/>
                    </a:lnTo>
                    <a:lnTo>
                      <a:pt x="5943" y="5967"/>
                    </a:lnTo>
                    <a:lnTo>
                      <a:pt x="5894" y="5992"/>
                    </a:lnTo>
                    <a:lnTo>
                      <a:pt x="5846" y="5967"/>
                    </a:lnTo>
                    <a:lnTo>
                      <a:pt x="5797" y="5943"/>
                    </a:lnTo>
                    <a:lnTo>
                      <a:pt x="5797" y="5943"/>
                    </a:lnTo>
                    <a:lnTo>
                      <a:pt x="5773" y="5894"/>
                    </a:lnTo>
                    <a:lnTo>
                      <a:pt x="5724" y="5821"/>
                    </a:lnTo>
                    <a:lnTo>
                      <a:pt x="5699" y="5651"/>
                    </a:lnTo>
                    <a:lnTo>
                      <a:pt x="5699" y="5651"/>
                    </a:lnTo>
                    <a:lnTo>
                      <a:pt x="5675" y="5553"/>
                    </a:lnTo>
                    <a:lnTo>
                      <a:pt x="5602" y="5407"/>
                    </a:lnTo>
                    <a:lnTo>
                      <a:pt x="5480" y="5261"/>
                    </a:lnTo>
                    <a:lnTo>
                      <a:pt x="5334" y="5091"/>
                    </a:lnTo>
                    <a:lnTo>
                      <a:pt x="5334" y="5091"/>
                    </a:lnTo>
                    <a:lnTo>
                      <a:pt x="5188" y="4920"/>
                    </a:lnTo>
                    <a:lnTo>
                      <a:pt x="5066" y="4774"/>
                    </a:lnTo>
                    <a:lnTo>
                      <a:pt x="4969" y="4628"/>
                    </a:lnTo>
                    <a:lnTo>
                      <a:pt x="4944" y="4530"/>
                    </a:lnTo>
                    <a:lnTo>
                      <a:pt x="4944" y="4530"/>
                    </a:lnTo>
                    <a:lnTo>
                      <a:pt x="4944" y="4457"/>
                    </a:lnTo>
                    <a:lnTo>
                      <a:pt x="4920" y="4409"/>
                    </a:lnTo>
                    <a:lnTo>
                      <a:pt x="4896" y="4409"/>
                    </a:lnTo>
                    <a:lnTo>
                      <a:pt x="4847" y="4433"/>
                    </a:lnTo>
                    <a:lnTo>
                      <a:pt x="4847" y="4433"/>
                    </a:lnTo>
                    <a:lnTo>
                      <a:pt x="4823" y="4482"/>
                    </a:lnTo>
                    <a:lnTo>
                      <a:pt x="4774" y="4555"/>
                    </a:lnTo>
                    <a:lnTo>
                      <a:pt x="4750" y="4701"/>
                    </a:lnTo>
                    <a:lnTo>
                      <a:pt x="4750" y="4701"/>
                    </a:lnTo>
                    <a:lnTo>
                      <a:pt x="4774" y="4798"/>
                    </a:lnTo>
                    <a:lnTo>
                      <a:pt x="4847" y="4920"/>
                    </a:lnTo>
                    <a:lnTo>
                      <a:pt x="4920" y="5066"/>
                    </a:lnTo>
                    <a:lnTo>
                      <a:pt x="5042" y="5188"/>
                    </a:lnTo>
                    <a:lnTo>
                      <a:pt x="5042" y="5188"/>
                    </a:lnTo>
                    <a:lnTo>
                      <a:pt x="5139" y="5310"/>
                    </a:lnTo>
                    <a:lnTo>
                      <a:pt x="5237" y="5431"/>
                    </a:lnTo>
                    <a:lnTo>
                      <a:pt x="5310" y="5553"/>
                    </a:lnTo>
                    <a:lnTo>
                      <a:pt x="5334" y="5651"/>
                    </a:lnTo>
                    <a:lnTo>
                      <a:pt x="5334" y="5651"/>
                    </a:lnTo>
                    <a:lnTo>
                      <a:pt x="5334" y="5748"/>
                    </a:lnTo>
                    <a:lnTo>
                      <a:pt x="5383" y="5846"/>
                    </a:lnTo>
                    <a:lnTo>
                      <a:pt x="5432" y="5943"/>
                    </a:lnTo>
                    <a:lnTo>
                      <a:pt x="5505" y="6040"/>
                    </a:lnTo>
                    <a:lnTo>
                      <a:pt x="5505" y="6040"/>
                    </a:lnTo>
                    <a:lnTo>
                      <a:pt x="5626" y="6113"/>
                    </a:lnTo>
                    <a:lnTo>
                      <a:pt x="5773" y="6162"/>
                    </a:lnTo>
                    <a:lnTo>
                      <a:pt x="5919" y="6211"/>
                    </a:lnTo>
                    <a:lnTo>
                      <a:pt x="6089" y="6235"/>
                    </a:lnTo>
                    <a:lnTo>
                      <a:pt x="6089" y="6235"/>
                    </a:lnTo>
                    <a:lnTo>
                      <a:pt x="6235" y="6235"/>
                    </a:lnTo>
                    <a:lnTo>
                      <a:pt x="6357" y="6284"/>
                    </a:lnTo>
                    <a:lnTo>
                      <a:pt x="6430" y="6333"/>
                    </a:lnTo>
                    <a:lnTo>
                      <a:pt x="6454" y="6381"/>
                    </a:lnTo>
                    <a:lnTo>
                      <a:pt x="6454" y="6430"/>
                    </a:lnTo>
                    <a:lnTo>
                      <a:pt x="6454" y="6430"/>
                    </a:lnTo>
                    <a:lnTo>
                      <a:pt x="6430" y="6527"/>
                    </a:lnTo>
                    <a:lnTo>
                      <a:pt x="6308" y="6722"/>
                    </a:lnTo>
                    <a:lnTo>
                      <a:pt x="6113" y="6941"/>
                    </a:lnTo>
                    <a:lnTo>
                      <a:pt x="5894" y="7185"/>
                    </a:lnTo>
                    <a:lnTo>
                      <a:pt x="5894" y="7185"/>
                    </a:lnTo>
                    <a:lnTo>
                      <a:pt x="5675" y="7429"/>
                    </a:lnTo>
                    <a:lnTo>
                      <a:pt x="5505" y="7696"/>
                    </a:lnTo>
                    <a:lnTo>
                      <a:pt x="5358" y="7940"/>
                    </a:lnTo>
                    <a:lnTo>
                      <a:pt x="5334" y="8037"/>
                    </a:lnTo>
                    <a:lnTo>
                      <a:pt x="5334" y="8135"/>
                    </a:lnTo>
                    <a:lnTo>
                      <a:pt x="5334" y="8135"/>
                    </a:lnTo>
                    <a:lnTo>
                      <a:pt x="5334" y="8281"/>
                    </a:lnTo>
                    <a:lnTo>
                      <a:pt x="5358" y="8427"/>
                    </a:lnTo>
                    <a:lnTo>
                      <a:pt x="5383" y="8525"/>
                    </a:lnTo>
                    <a:lnTo>
                      <a:pt x="5432" y="8598"/>
                    </a:lnTo>
                    <a:lnTo>
                      <a:pt x="5432" y="8598"/>
                    </a:lnTo>
                    <a:lnTo>
                      <a:pt x="5456" y="8646"/>
                    </a:lnTo>
                    <a:lnTo>
                      <a:pt x="5480" y="8719"/>
                    </a:lnTo>
                    <a:lnTo>
                      <a:pt x="5505" y="8890"/>
                    </a:lnTo>
                    <a:lnTo>
                      <a:pt x="5505" y="8890"/>
                    </a:lnTo>
                    <a:lnTo>
                      <a:pt x="5480" y="8987"/>
                    </a:lnTo>
                    <a:lnTo>
                      <a:pt x="5383" y="9158"/>
                    </a:lnTo>
                    <a:lnTo>
                      <a:pt x="5237" y="9353"/>
                    </a:lnTo>
                    <a:lnTo>
                      <a:pt x="5042" y="9547"/>
                    </a:lnTo>
                    <a:lnTo>
                      <a:pt x="5042" y="9547"/>
                    </a:lnTo>
                    <a:lnTo>
                      <a:pt x="4847" y="9742"/>
                    </a:lnTo>
                    <a:lnTo>
                      <a:pt x="4701" y="9937"/>
                    </a:lnTo>
                    <a:lnTo>
                      <a:pt x="4603" y="10108"/>
                    </a:lnTo>
                    <a:lnTo>
                      <a:pt x="4555" y="10205"/>
                    </a:lnTo>
                    <a:lnTo>
                      <a:pt x="4555" y="10205"/>
                    </a:lnTo>
                    <a:lnTo>
                      <a:pt x="4530" y="10327"/>
                    </a:lnTo>
                    <a:lnTo>
                      <a:pt x="4457" y="10473"/>
                    </a:lnTo>
                    <a:lnTo>
                      <a:pt x="4336" y="10619"/>
                    </a:lnTo>
                    <a:lnTo>
                      <a:pt x="4189" y="10790"/>
                    </a:lnTo>
                    <a:lnTo>
                      <a:pt x="4189" y="10790"/>
                    </a:lnTo>
                    <a:lnTo>
                      <a:pt x="4019" y="10936"/>
                    </a:lnTo>
                    <a:lnTo>
                      <a:pt x="3873" y="11057"/>
                    </a:lnTo>
                    <a:lnTo>
                      <a:pt x="3727" y="11131"/>
                    </a:lnTo>
                    <a:lnTo>
                      <a:pt x="3605" y="11155"/>
                    </a:lnTo>
                    <a:lnTo>
                      <a:pt x="3605" y="11155"/>
                    </a:lnTo>
                    <a:lnTo>
                      <a:pt x="3532" y="11155"/>
                    </a:lnTo>
                    <a:lnTo>
                      <a:pt x="3434" y="11106"/>
                    </a:lnTo>
                    <a:lnTo>
                      <a:pt x="3337" y="11057"/>
                    </a:lnTo>
                    <a:lnTo>
                      <a:pt x="3240" y="10984"/>
                    </a:lnTo>
                    <a:lnTo>
                      <a:pt x="3240" y="10984"/>
                    </a:lnTo>
                    <a:lnTo>
                      <a:pt x="3167" y="10887"/>
                    </a:lnTo>
                    <a:lnTo>
                      <a:pt x="3093" y="10790"/>
                    </a:lnTo>
                    <a:lnTo>
                      <a:pt x="3069" y="10692"/>
                    </a:lnTo>
                    <a:lnTo>
                      <a:pt x="3045" y="10595"/>
                    </a:lnTo>
                    <a:lnTo>
                      <a:pt x="3045" y="10595"/>
                    </a:lnTo>
                    <a:lnTo>
                      <a:pt x="3020" y="10424"/>
                    </a:lnTo>
                    <a:lnTo>
                      <a:pt x="2996" y="10351"/>
                    </a:lnTo>
                    <a:lnTo>
                      <a:pt x="2947" y="10302"/>
                    </a:lnTo>
                    <a:lnTo>
                      <a:pt x="2947" y="10302"/>
                    </a:lnTo>
                    <a:lnTo>
                      <a:pt x="2923" y="10254"/>
                    </a:lnTo>
                    <a:lnTo>
                      <a:pt x="2874" y="10181"/>
                    </a:lnTo>
                    <a:lnTo>
                      <a:pt x="2850" y="10035"/>
                    </a:lnTo>
                    <a:lnTo>
                      <a:pt x="2850" y="10035"/>
                    </a:lnTo>
                    <a:lnTo>
                      <a:pt x="2826" y="9864"/>
                    </a:lnTo>
                    <a:lnTo>
                      <a:pt x="2801" y="9791"/>
                    </a:lnTo>
                    <a:lnTo>
                      <a:pt x="2752" y="9742"/>
                    </a:lnTo>
                    <a:lnTo>
                      <a:pt x="2752" y="9742"/>
                    </a:lnTo>
                    <a:lnTo>
                      <a:pt x="2728" y="9669"/>
                    </a:lnTo>
                    <a:lnTo>
                      <a:pt x="2704" y="9572"/>
                    </a:lnTo>
                    <a:lnTo>
                      <a:pt x="2679" y="9426"/>
                    </a:lnTo>
                    <a:lnTo>
                      <a:pt x="2655" y="9255"/>
                    </a:lnTo>
                    <a:lnTo>
                      <a:pt x="2655" y="9255"/>
                    </a:lnTo>
                    <a:lnTo>
                      <a:pt x="2679" y="9109"/>
                    </a:lnTo>
                    <a:lnTo>
                      <a:pt x="2704" y="8963"/>
                    </a:lnTo>
                    <a:lnTo>
                      <a:pt x="2728" y="8866"/>
                    </a:lnTo>
                    <a:lnTo>
                      <a:pt x="2752" y="8792"/>
                    </a:lnTo>
                    <a:lnTo>
                      <a:pt x="2752" y="8792"/>
                    </a:lnTo>
                    <a:lnTo>
                      <a:pt x="2801" y="8744"/>
                    </a:lnTo>
                    <a:lnTo>
                      <a:pt x="2826" y="8671"/>
                    </a:lnTo>
                    <a:lnTo>
                      <a:pt x="2850" y="8500"/>
                    </a:lnTo>
                    <a:lnTo>
                      <a:pt x="2850" y="8500"/>
                    </a:lnTo>
                    <a:lnTo>
                      <a:pt x="2826" y="8403"/>
                    </a:lnTo>
                    <a:lnTo>
                      <a:pt x="2777" y="8281"/>
                    </a:lnTo>
                    <a:lnTo>
                      <a:pt x="2679" y="8159"/>
                    </a:lnTo>
                    <a:lnTo>
                      <a:pt x="2582" y="8037"/>
                    </a:lnTo>
                    <a:lnTo>
                      <a:pt x="2582" y="8037"/>
                    </a:lnTo>
                    <a:lnTo>
                      <a:pt x="2460" y="7891"/>
                    </a:lnTo>
                    <a:lnTo>
                      <a:pt x="2363" y="7721"/>
                    </a:lnTo>
                    <a:lnTo>
                      <a:pt x="2314" y="7526"/>
                    </a:lnTo>
                    <a:lnTo>
                      <a:pt x="2290" y="7356"/>
                    </a:lnTo>
                    <a:lnTo>
                      <a:pt x="2290" y="7356"/>
                    </a:lnTo>
                    <a:lnTo>
                      <a:pt x="2290" y="7209"/>
                    </a:lnTo>
                    <a:lnTo>
                      <a:pt x="2265" y="7063"/>
                    </a:lnTo>
                    <a:lnTo>
                      <a:pt x="2217" y="6966"/>
                    </a:lnTo>
                    <a:lnTo>
                      <a:pt x="2192" y="6893"/>
                    </a:lnTo>
                    <a:lnTo>
                      <a:pt x="2192" y="6893"/>
                    </a:lnTo>
                    <a:lnTo>
                      <a:pt x="2144" y="6844"/>
                    </a:lnTo>
                    <a:lnTo>
                      <a:pt x="2071" y="6820"/>
                    </a:lnTo>
                    <a:lnTo>
                      <a:pt x="1900" y="6795"/>
                    </a:lnTo>
                    <a:lnTo>
                      <a:pt x="1900" y="6795"/>
                    </a:lnTo>
                    <a:lnTo>
                      <a:pt x="1754" y="6820"/>
                    </a:lnTo>
                    <a:lnTo>
                      <a:pt x="1681" y="6844"/>
                    </a:lnTo>
                    <a:lnTo>
                      <a:pt x="1632" y="6893"/>
                    </a:lnTo>
                    <a:lnTo>
                      <a:pt x="1632" y="6893"/>
                    </a:lnTo>
                    <a:lnTo>
                      <a:pt x="1559" y="6941"/>
                    </a:lnTo>
                    <a:lnTo>
                      <a:pt x="1437" y="6966"/>
                    </a:lnTo>
                    <a:lnTo>
                      <a:pt x="1291" y="6990"/>
                    </a:lnTo>
                    <a:lnTo>
                      <a:pt x="1145" y="6990"/>
                    </a:lnTo>
                    <a:lnTo>
                      <a:pt x="1145" y="6990"/>
                    </a:lnTo>
                    <a:lnTo>
                      <a:pt x="975" y="6966"/>
                    </a:lnTo>
                    <a:lnTo>
                      <a:pt x="780" y="6868"/>
                    </a:lnTo>
                    <a:lnTo>
                      <a:pt x="561" y="6747"/>
                    </a:lnTo>
                    <a:lnTo>
                      <a:pt x="390" y="6601"/>
                    </a:lnTo>
                    <a:lnTo>
                      <a:pt x="390" y="6601"/>
                    </a:lnTo>
                    <a:lnTo>
                      <a:pt x="317" y="6527"/>
                    </a:lnTo>
                    <a:lnTo>
                      <a:pt x="244" y="6406"/>
                    </a:lnTo>
                    <a:lnTo>
                      <a:pt x="122" y="6113"/>
                    </a:lnTo>
                    <a:lnTo>
                      <a:pt x="49" y="5797"/>
                    </a:lnTo>
                    <a:lnTo>
                      <a:pt x="0" y="5480"/>
                    </a:lnTo>
                    <a:lnTo>
                      <a:pt x="0" y="5480"/>
                    </a:lnTo>
                    <a:lnTo>
                      <a:pt x="25" y="5310"/>
                    </a:lnTo>
                    <a:lnTo>
                      <a:pt x="49" y="5139"/>
                    </a:lnTo>
                    <a:lnTo>
                      <a:pt x="147" y="4798"/>
                    </a:lnTo>
                    <a:lnTo>
                      <a:pt x="220" y="4628"/>
                    </a:lnTo>
                    <a:lnTo>
                      <a:pt x="293" y="4482"/>
                    </a:lnTo>
                    <a:lnTo>
                      <a:pt x="390" y="4336"/>
                    </a:lnTo>
                    <a:lnTo>
                      <a:pt x="487" y="4238"/>
                    </a:lnTo>
                    <a:lnTo>
                      <a:pt x="487" y="4238"/>
                    </a:lnTo>
                    <a:lnTo>
                      <a:pt x="682" y="4043"/>
                    </a:lnTo>
                    <a:lnTo>
                      <a:pt x="877" y="3897"/>
                    </a:lnTo>
                    <a:lnTo>
                      <a:pt x="1048" y="3800"/>
                    </a:lnTo>
                    <a:lnTo>
                      <a:pt x="1145" y="3751"/>
                    </a:lnTo>
                    <a:lnTo>
                      <a:pt x="1145" y="3751"/>
                    </a:lnTo>
                    <a:lnTo>
                      <a:pt x="1316" y="3727"/>
                    </a:lnTo>
                    <a:lnTo>
                      <a:pt x="1389" y="3702"/>
                    </a:lnTo>
                    <a:lnTo>
                      <a:pt x="1437" y="3654"/>
                    </a:lnTo>
                    <a:lnTo>
                      <a:pt x="1437" y="3654"/>
                    </a:lnTo>
                    <a:lnTo>
                      <a:pt x="1510" y="3629"/>
                    </a:lnTo>
                    <a:lnTo>
                      <a:pt x="1608" y="3605"/>
                    </a:lnTo>
                    <a:lnTo>
                      <a:pt x="1754" y="3581"/>
                    </a:lnTo>
                    <a:lnTo>
                      <a:pt x="1900" y="3581"/>
                    </a:lnTo>
                    <a:lnTo>
                      <a:pt x="1900" y="3581"/>
                    </a:lnTo>
                    <a:lnTo>
                      <a:pt x="2071" y="3581"/>
                    </a:lnTo>
                    <a:lnTo>
                      <a:pt x="2241" y="3629"/>
                    </a:lnTo>
                    <a:lnTo>
                      <a:pt x="2363" y="3678"/>
                    </a:lnTo>
                    <a:lnTo>
                      <a:pt x="2485" y="3751"/>
                    </a:lnTo>
                    <a:lnTo>
                      <a:pt x="2485" y="3751"/>
                    </a:lnTo>
                    <a:lnTo>
                      <a:pt x="2558" y="3824"/>
                    </a:lnTo>
                    <a:lnTo>
                      <a:pt x="2655" y="3897"/>
                    </a:lnTo>
                    <a:lnTo>
                      <a:pt x="2777" y="3946"/>
                    </a:lnTo>
                    <a:lnTo>
                      <a:pt x="2850" y="3946"/>
                    </a:lnTo>
                    <a:lnTo>
                      <a:pt x="2850" y="3946"/>
                    </a:lnTo>
                    <a:lnTo>
                      <a:pt x="3020" y="3970"/>
                    </a:lnTo>
                    <a:lnTo>
                      <a:pt x="3093" y="4019"/>
                    </a:lnTo>
                    <a:lnTo>
                      <a:pt x="3142" y="4043"/>
                    </a:lnTo>
                    <a:lnTo>
                      <a:pt x="3142" y="4043"/>
                    </a:lnTo>
                    <a:lnTo>
                      <a:pt x="3191" y="4068"/>
                    </a:lnTo>
                    <a:lnTo>
                      <a:pt x="3240" y="4092"/>
                    </a:lnTo>
                    <a:lnTo>
                      <a:pt x="3288" y="4068"/>
                    </a:lnTo>
                    <a:lnTo>
                      <a:pt x="3337" y="4043"/>
                    </a:lnTo>
                    <a:lnTo>
                      <a:pt x="3337" y="4043"/>
                    </a:lnTo>
                    <a:lnTo>
                      <a:pt x="3386" y="4019"/>
                    </a:lnTo>
                    <a:lnTo>
                      <a:pt x="3459" y="3970"/>
                    </a:lnTo>
                    <a:lnTo>
                      <a:pt x="3605" y="3946"/>
                    </a:lnTo>
                    <a:lnTo>
                      <a:pt x="3605" y="3946"/>
                    </a:lnTo>
                    <a:lnTo>
                      <a:pt x="3775" y="3970"/>
                    </a:lnTo>
                    <a:lnTo>
                      <a:pt x="3848" y="4019"/>
                    </a:lnTo>
                    <a:lnTo>
                      <a:pt x="3897" y="4043"/>
                    </a:lnTo>
                    <a:lnTo>
                      <a:pt x="3897" y="4043"/>
                    </a:lnTo>
                    <a:lnTo>
                      <a:pt x="3970" y="4092"/>
                    </a:lnTo>
                    <a:lnTo>
                      <a:pt x="4068" y="4116"/>
                    </a:lnTo>
                    <a:lnTo>
                      <a:pt x="4214" y="4141"/>
                    </a:lnTo>
                    <a:lnTo>
                      <a:pt x="4384" y="4141"/>
                    </a:lnTo>
                    <a:lnTo>
                      <a:pt x="4384" y="4141"/>
                    </a:lnTo>
                    <a:lnTo>
                      <a:pt x="4530" y="4141"/>
                    </a:lnTo>
                    <a:lnTo>
                      <a:pt x="4677" y="4116"/>
                    </a:lnTo>
                    <a:lnTo>
                      <a:pt x="4774" y="4092"/>
                    </a:lnTo>
                    <a:lnTo>
                      <a:pt x="4847" y="4043"/>
                    </a:lnTo>
                    <a:lnTo>
                      <a:pt x="4847" y="4043"/>
                    </a:lnTo>
                    <a:lnTo>
                      <a:pt x="4896" y="3995"/>
                    </a:lnTo>
                    <a:lnTo>
                      <a:pt x="4920" y="3921"/>
                    </a:lnTo>
                    <a:lnTo>
                      <a:pt x="4944" y="3751"/>
                    </a:lnTo>
                    <a:lnTo>
                      <a:pt x="4944" y="3751"/>
                    </a:lnTo>
                    <a:lnTo>
                      <a:pt x="4944" y="3727"/>
                    </a:lnTo>
                    <a:lnTo>
                      <a:pt x="4920" y="3678"/>
                    </a:lnTo>
                    <a:lnTo>
                      <a:pt x="4823" y="3629"/>
                    </a:lnTo>
                    <a:lnTo>
                      <a:pt x="4701" y="3581"/>
                    </a:lnTo>
                    <a:lnTo>
                      <a:pt x="4555" y="3581"/>
                    </a:lnTo>
                    <a:lnTo>
                      <a:pt x="4555" y="3581"/>
                    </a:lnTo>
                    <a:lnTo>
                      <a:pt x="4409" y="3556"/>
                    </a:lnTo>
                    <a:lnTo>
                      <a:pt x="4238" y="3507"/>
                    </a:lnTo>
                    <a:lnTo>
                      <a:pt x="4092" y="3459"/>
                    </a:lnTo>
                    <a:lnTo>
                      <a:pt x="3995" y="3386"/>
                    </a:lnTo>
                    <a:lnTo>
                      <a:pt x="3995" y="3386"/>
                    </a:lnTo>
                    <a:lnTo>
                      <a:pt x="3897" y="3313"/>
                    </a:lnTo>
                    <a:lnTo>
                      <a:pt x="3800" y="3240"/>
                    </a:lnTo>
                    <a:lnTo>
                      <a:pt x="3702" y="3215"/>
                    </a:lnTo>
                    <a:lnTo>
                      <a:pt x="3605" y="3191"/>
                    </a:lnTo>
                    <a:lnTo>
                      <a:pt x="3605" y="3191"/>
                    </a:lnTo>
                    <a:lnTo>
                      <a:pt x="3532" y="3166"/>
                    </a:lnTo>
                    <a:lnTo>
                      <a:pt x="3434" y="3142"/>
                    </a:lnTo>
                    <a:lnTo>
                      <a:pt x="3337" y="3069"/>
                    </a:lnTo>
                    <a:lnTo>
                      <a:pt x="3240" y="2996"/>
                    </a:lnTo>
                    <a:lnTo>
                      <a:pt x="3240" y="2996"/>
                    </a:lnTo>
                    <a:lnTo>
                      <a:pt x="3167" y="2923"/>
                    </a:lnTo>
                    <a:lnTo>
                      <a:pt x="3069" y="2899"/>
                    </a:lnTo>
                    <a:lnTo>
                      <a:pt x="2996" y="2874"/>
                    </a:lnTo>
                    <a:lnTo>
                      <a:pt x="2947" y="2899"/>
                    </a:lnTo>
                    <a:lnTo>
                      <a:pt x="2947" y="2899"/>
                    </a:lnTo>
                    <a:lnTo>
                      <a:pt x="2899" y="2923"/>
                    </a:lnTo>
                    <a:lnTo>
                      <a:pt x="2826" y="2923"/>
                    </a:lnTo>
                    <a:lnTo>
                      <a:pt x="2752" y="2874"/>
                    </a:lnTo>
                    <a:lnTo>
                      <a:pt x="2655" y="2801"/>
                    </a:lnTo>
                    <a:lnTo>
                      <a:pt x="2655" y="2801"/>
                    </a:lnTo>
                    <a:lnTo>
                      <a:pt x="2582" y="2752"/>
                    </a:lnTo>
                    <a:lnTo>
                      <a:pt x="2509" y="2704"/>
                    </a:lnTo>
                    <a:lnTo>
                      <a:pt x="2436" y="2704"/>
                    </a:lnTo>
                    <a:lnTo>
                      <a:pt x="2387" y="2704"/>
                    </a:lnTo>
                    <a:lnTo>
                      <a:pt x="2387" y="2704"/>
                    </a:lnTo>
                    <a:lnTo>
                      <a:pt x="2338" y="2752"/>
                    </a:lnTo>
                    <a:lnTo>
                      <a:pt x="2265" y="2777"/>
                    </a:lnTo>
                    <a:lnTo>
                      <a:pt x="2095" y="2801"/>
                    </a:lnTo>
                    <a:lnTo>
                      <a:pt x="2095" y="2801"/>
                    </a:lnTo>
                    <a:lnTo>
                      <a:pt x="1997" y="2850"/>
                    </a:lnTo>
                    <a:lnTo>
                      <a:pt x="1851" y="2923"/>
                    </a:lnTo>
                    <a:lnTo>
                      <a:pt x="1681" y="3045"/>
                    </a:lnTo>
                    <a:lnTo>
                      <a:pt x="1535" y="3191"/>
                    </a:lnTo>
                    <a:lnTo>
                      <a:pt x="1535" y="3191"/>
                    </a:lnTo>
                    <a:lnTo>
                      <a:pt x="1364" y="3337"/>
                    </a:lnTo>
                    <a:lnTo>
                      <a:pt x="1194" y="3459"/>
                    </a:lnTo>
                    <a:lnTo>
                      <a:pt x="1072" y="3532"/>
                    </a:lnTo>
                    <a:lnTo>
                      <a:pt x="950" y="3581"/>
                    </a:lnTo>
                    <a:lnTo>
                      <a:pt x="950" y="3581"/>
                    </a:lnTo>
                    <a:lnTo>
                      <a:pt x="804" y="3532"/>
                    </a:lnTo>
                    <a:lnTo>
                      <a:pt x="731" y="3507"/>
                    </a:lnTo>
                    <a:lnTo>
                      <a:pt x="682" y="3483"/>
                    </a:lnTo>
                    <a:lnTo>
                      <a:pt x="682" y="3483"/>
                    </a:lnTo>
                    <a:lnTo>
                      <a:pt x="634" y="3434"/>
                    </a:lnTo>
                    <a:lnTo>
                      <a:pt x="609" y="3361"/>
                    </a:lnTo>
                    <a:lnTo>
                      <a:pt x="585" y="3191"/>
                    </a:lnTo>
                    <a:lnTo>
                      <a:pt x="585" y="3191"/>
                    </a:lnTo>
                    <a:lnTo>
                      <a:pt x="609" y="3020"/>
                    </a:lnTo>
                    <a:lnTo>
                      <a:pt x="634" y="2947"/>
                    </a:lnTo>
                    <a:lnTo>
                      <a:pt x="682" y="2899"/>
                    </a:lnTo>
                    <a:lnTo>
                      <a:pt x="682" y="2899"/>
                    </a:lnTo>
                    <a:lnTo>
                      <a:pt x="731" y="2874"/>
                    </a:lnTo>
                    <a:lnTo>
                      <a:pt x="853" y="2850"/>
                    </a:lnTo>
                    <a:lnTo>
                      <a:pt x="999" y="2826"/>
                    </a:lnTo>
                    <a:lnTo>
                      <a:pt x="1145" y="2801"/>
                    </a:lnTo>
                    <a:lnTo>
                      <a:pt x="1145" y="2801"/>
                    </a:lnTo>
                    <a:lnTo>
                      <a:pt x="1291" y="2801"/>
                    </a:lnTo>
                    <a:lnTo>
                      <a:pt x="1413" y="2752"/>
                    </a:lnTo>
                    <a:lnTo>
                      <a:pt x="1486" y="2704"/>
                    </a:lnTo>
                    <a:lnTo>
                      <a:pt x="1510" y="2655"/>
                    </a:lnTo>
                    <a:lnTo>
                      <a:pt x="1535" y="2631"/>
                    </a:lnTo>
                    <a:lnTo>
                      <a:pt x="1535" y="2631"/>
                    </a:lnTo>
                    <a:lnTo>
                      <a:pt x="1486" y="2460"/>
                    </a:lnTo>
                    <a:lnTo>
                      <a:pt x="1462" y="2387"/>
                    </a:lnTo>
                    <a:lnTo>
                      <a:pt x="1437" y="2338"/>
                    </a:lnTo>
                    <a:lnTo>
                      <a:pt x="1437" y="2338"/>
                    </a:lnTo>
                    <a:lnTo>
                      <a:pt x="1389" y="2290"/>
                    </a:lnTo>
                    <a:lnTo>
                      <a:pt x="1389" y="2241"/>
                    </a:lnTo>
                    <a:lnTo>
                      <a:pt x="1389" y="2192"/>
                    </a:lnTo>
                    <a:lnTo>
                      <a:pt x="1437" y="2144"/>
                    </a:lnTo>
                    <a:lnTo>
                      <a:pt x="1437" y="2144"/>
                    </a:lnTo>
                    <a:lnTo>
                      <a:pt x="1486" y="2119"/>
                    </a:lnTo>
                    <a:lnTo>
                      <a:pt x="1559" y="2070"/>
                    </a:lnTo>
                    <a:lnTo>
                      <a:pt x="1705" y="2046"/>
                    </a:lnTo>
                    <a:lnTo>
                      <a:pt x="1705" y="2046"/>
                    </a:lnTo>
                    <a:lnTo>
                      <a:pt x="1803" y="2046"/>
                    </a:lnTo>
                    <a:lnTo>
                      <a:pt x="1900" y="1997"/>
                    </a:lnTo>
                    <a:lnTo>
                      <a:pt x="1997" y="1924"/>
                    </a:lnTo>
                    <a:lnTo>
                      <a:pt x="2095" y="1851"/>
                    </a:lnTo>
                    <a:lnTo>
                      <a:pt x="2095" y="1851"/>
                    </a:lnTo>
                    <a:lnTo>
                      <a:pt x="2168" y="1778"/>
                    </a:lnTo>
                    <a:lnTo>
                      <a:pt x="2241" y="1681"/>
                    </a:lnTo>
                    <a:lnTo>
                      <a:pt x="2265" y="1559"/>
                    </a:lnTo>
                    <a:lnTo>
                      <a:pt x="2290" y="1486"/>
                    </a:lnTo>
                    <a:lnTo>
                      <a:pt x="2290" y="1486"/>
                    </a:lnTo>
                    <a:lnTo>
                      <a:pt x="2265" y="1315"/>
                    </a:lnTo>
                    <a:lnTo>
                      <a:pt x="2217" y="1242"/>
                    </a:lnTo>
                    <a:lnTo>
                      <a:pt x="2192" y="1194"/>
                    </a:lnTo>
                    <a:lnTo>
                      <a:pt x="2192" y="1194"/>
                    </a:lnTo>
                    <a:lnTo>
                      <a:pt x="2192" y="1169"/>
                    </a:lnTo>
                    <a:lnTo>
                      <a:pt x="2192" y="1121"/>
                    </a:lnTo>
                    <a:lnTo>
                      <a:pt x="2265" y="999"/>
                    </a:lnTo>
                    <a:lnTo>
                      <a:pt x="2387" y="828"/>
                    </a:lnTo>
                    <a:lnTo>
                      <a:pt x="2582" y="634"/>
                    </a:lnTo>
                    <a:lnTo>
                      <a:pt x="2582" y="634"/>
                    </a:lnTo>
                    <a:lnTo>
                      <a:pt x="2679" y="536"/>
                    </a:lnTo>
                    <a:lnTo>
                      <a:pt x="2826" y="439"/>
                    </a:lnTo>
                    <a:lnTo>
                      <a:pt x="2972" y="366"/>
                    </a:lnTo>
                    <a:lnTo>
                      <a:pt x="3142" y="293"/>
                    </a:lnTo>
                    <a:lnTo>
                      <a:pt x="3483" y="195"/>
                    </a:lnTo>
                    <a:lnTo>
                      <a:pt x="3654" y="171"/>
                    </a:lnTo>
                    <a:lnTo>
                      <a:pt x="3800" y="146"/>
                    </a:lnTo>
                    <a:lnTo>
                      <a:pt x="3800" y="146"/>
                    </a:lnTo>
                    <a:lnTo>
                      <a:pt x="4116" y="171"/>
                    </a:lnTo>
                    <a:lnTo>
                      <a:pt x="4360" y="171"/>
                    </a:lnTo>
                    <a:lnTo>
                      <a:pt x="4555" y="220"/>
                    </a:lnTo>
                    <a:lnTo>
                      <a:pt x="4652" y="244"/>
                    </a:lnTo>
                    <a:lnTo>
                      <a:pt x="4652" y="244"/>
                    </a:lnTo>
                    <a:lnTo>
                      <a:pt x="4701" y="268"/>
                    </a:lnTo>
                    <a:lnTo>
                      <a:pt x="4750" y="293"/>
                    </a:lnTo>
                    <a:lnTo>
                      <a:pt x="4798" y="268"/>
                    </a:lnTo>
                    <a:lnTo>
                      <a:pt x="4847" y="244"/>
                    </a:lnTo>
                    <a:lnTo>
                      <a:pt x="4847" y="244"/>
                    </a:lnTo>
                    <a:lnTo>
                      <a:pt x="5018" y="195"/>
                    </a:lnTo>
                    <a:lnTo>
                      <a:pt x="5407" y="122"/>
                    </a:lnTo>
                    <a:lnTo>
                      <a:pt x="5821" y="25"/>
                    </a:lnTo>
                    <a:lnTo>
                      <a:pt x="6138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8" name="Shape 280"/>
            <p:cNvGrpSpPr/>
            <p:nvPr/>
          </p:nvGrpSpPr>
          <p:grpSpPr>
            <a:xfrm>
              <a:off x="1835109" y="3374348"/>
              <a:ext cx="369548" cy="274765"/>
              <a:chOff x="5247525" y="3007275"/>
              <a:chExt cx="517575" cy="384825"/>
            </a:xfrm>
          </p:grpSpPr>
          <p:sp>
            <p:nvSpPr>
              <p:cNvPr id="99" name="Shape 281"/>
              <p:cNvSpPr/>
              <p:nvPr/>
            </p:nvSpPr>
            <p:spPr>
              <a:xfrm>
                <a:off x="5247525" y="3007275"/>
                <a:ext cx="348900" cy="348900"/>
              </a:xfrm>
              <a:custGeom>
                <a:avLst/>
                <a:gdLst/>
                <a:ahLst/>
                <a:cxnLst/>
                <a:rect l="0" t="0" r="0" b="0"/>
                <a:pathLst>
                  <a:path w="13956" h="13956" fill="none" extrusionOk="0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Shape 282"/>
              <p:cNvSpPr/>
              <p:nvPr/>
            </p:nvSpPr>
            <p:spPr>
              <a:xfrm>
                <a:off x="5566575" y="3193575"/>
                <a:ext cx="198525" cy="198525"/>
              </a:xfrm>
              <a:custGeom>
                <a:avLst/>
                <a:gdLst/>
                <a:ahLst/>
                <a:cxnLst/>
                <a:rect l="0" t="0" r="0" b="0"/>
                <a:pathLst>
                  <a:path w="7941" h="7941" fill="none" extrusionOk="0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1" name="Shape 283"/>
            <p:cNvGrpSpPr/>
            <p:nvPr/>
          </p:nvGrpSpPr>
          <p:grpSpPr>
            <a:xfrm>
              <a:off x="1867283" y="4176947"/>
              <a:ext cx="305199" cy="319996"/>
              <a:chOff x="5961125" y="1623900"/>
              <a:chExt cx="427450" cy="448175"/>
            </a:xfrm>
          </p:grpSpPr>
          <p:sp>
            <p:nvSpPr>
              <p:cNvPr id="102" name="Shape 284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3" name="Shape 285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4" name="Shape 286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5" name="Shape 287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288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289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290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248"/>
          <p:cNvSpPr/>
          <p:nvPr/>
        </p:nvSpPr>
        <p:spPr>
          <a:xfrm>
            <a:off x="444873" y="1185410"/>
            <a:ext cx="1570844" cy="3543388"/>
          </a:xfrm>
          <a:prstGeom prst="homePlate">
            <a:avLst>
              <a:gd name="adj" fmla="val 35440"/>
            </a:avLst>
          </a:prstGeom>
          <a:solidFill>
            <a:srgbClr val="94BF6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76829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51470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Возникновение и становление  педагогического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231"/>
          <p:cNvSpPr/>
          <p:nvPr/>
        </p:nvSpPr>
        <p:spPr>
          <a:xfrm rot="20258278" flipV="1">
            <a:off x="2039123" y="2523908"/>
            <a:ext cx="3528556" cy="2295948"/>
          </a:xfrm>
          <a:prstGeom prst="ellipse">
            <a:avLst/>
          </a:prstGeom>
          <a:solidFill>
            <a:srgbClr val="99FF99">
              <a:alpha val="47451"/>
            </a:srgbClr>
          </a:solidFill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b="1" dirty="0">
              <a:solidFill>
                <a:srgbClr val="3B8D6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5" name="Shape 231"/>
          <p:cNvSpPr/>
          <p:nvPr/>
        </p:nvSpPr>
        <p:spPr>
          <a:xfrm rot="1341722">
            <a:off x="2146690" y="1163543"/>
            <a:ext cx="3415454" cy="2022260"/>
          </a:xfrm>
          <a:prstGeom prst="ellipse">
            <a:avLst/>
          </a:prstGeom>
          <a:solidFill>
            <a:srgbClr val="E8F0D8">
              <a:alpha val="49020"/>
            </a:srgbClr>
          </a:solidFill>
          <a:ln w="38100" cap="flat" cmpd="sng">
            <a:solidFill>
              <a:srgbClr val="94BF6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b="1" dirty="0">
              <a:solidFill>
                <a:srgbClr val="3B8D6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8" name="Shape 232"/>
          <p:cNvSpPr/>
          <p:nvPr/>
        </p:nvSpPr>
        <p:spPr>
          <a:xfrm rot="20221284">
            <a:off x="3644721" y="1162760"/>
            <a:ext cx="3516857" cy="1997123"/>
          </a:xfrm>
          <a:prstGeom prst="ellipse">
            <a:avLst/>
          </a:prstGeom>
          <a:solidFill>
            <a:srgbClr val="D6E6F2">
              <a:alpha val="50196"/>
            </a:srgbClr>
          </a:solidFill>
          <a:ln w="3810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b="1" dirty="0">
              <a:solidFill>
                <a:srgbClr val="18637B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9" name="Shape 232"/>
          <p:cNvSpPr/>
          <p:nvPr/>
        </p:nvSpPr>
        <p:spPr>
          <a:xfrm rot="1378716" flipV="1">
            <a:off x="3686661" y="2543877"/>
            <a:ext cx="3624276" cy="2198791"/>
          </a:xfrm>
          <a:prstGeom prst="ellipse">
            <a:avLst/>
          </a:prstGeom>
          <a:solidFill>
            <a:srgbClr val="BCDCE1">
              <a:alpha val="56863"/>
            </a:srgbClr>
          </a:solidFill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b="1" dirty="0">
              <a:solidFill>
                <a:srgbClr val="18637B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72037" y="1239602"/>
            <a:ext cx="13321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На внеклассных занятиях </a:t>
            </a:r>
            <a:r>
              <a:rPr lang="ru-RU" sz="1100" dirty="0" smtClean="0"/>
              <a:t>– реализуется при проведении конкурсов, игр.</a:t>
            </a:r>
          </a:p>
          <a:p>
            <a:r>
              <a:rPr lang="ru-RU" sz="1100" dirty="0" smtClean="0"/>
              <a:t>Приёмы, методы существуют.</a:t>
            </a:r>
            <a:endParaRPr lang="ru-RU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2448847" y="1239602"/>
            <a:ext cx="16002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На каждом этапе урока </a:t>
            </a:r>
            <a:r>
              <a:rPr lang="ru-RU" sz="1100" dirty="0" smtClean="0"/>
              <a:t>– можно реализовать, например, используя технологию развития критического мышления.</a:t>
            </a:r>
            <a:endParaRPr lang="ru-RU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2412270" y="3205304"/>
            <a:ext cx="167339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При решении конкретного типа задач </a:t>
            </a:r>
            <a:r>
              <a:rPr lang="ru-RU" sz="1000" dirty="0" smtClean="0"/>
              <a:t>– формируются некоторые компетенции, свойственные данному типу задач. Классификация задач, примеры существуют (ОГЭ, ЕГЭ) </a:t>
            </a:r>
            <a:endParaRPr lang="ru-RU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5472037" y="3159138"/>
            <a:ext cx="1485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На каждом этапе решения одной задачи </a:t>
            </a:r>
            <a:r>
              <a:rPr lang="ru-RU" sz="1100" dirty="0" smtClean="0"/>
              <a:t>– </a:t>
            </a:r>
            <a:r>
              <a:rPr lang="ru-RU" sz="1050" dirty="0" smtClean="0">
                <a:solidFill>
                  <a:srgbClr val="FF0000"/>
                </a:solidFill>
              </a:rPr>
              <a:t>в методической литературе описания нет! Учителя используют метапредметный подход не системно.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97041" y="2605140"/>
            <a:ext cx="1502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18637B"/>
                </a:solidFill>
              </a:rPr>
              <a:t>Формирование метапредметных компетенций</a:t>
            </a:r>
            <a:endParaRPr lang="ru-RU" sz="1100" b="1" dirty="0">
              <a:solidFill>
                <a:srgbClr val="18637B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7475" y="1335561"/>
            <a:ext cx="121080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На сегодняшний день именно </a:t>
            </a:r>
            <a:r>
              <a:rPr lang="ru-RU" sz="1100" b="1" i="1" dirty="0" smtClean="0">
                <a:solidFill>
                  <a:schemeClr val="bg1"/>
                </a:solidFill>
              </a:rPr>
              <a:t>системное</a:t>
            </a:r>
            <a:r>
              <a:rPr lang="ru-RU" sz="1100" dirty="0" smtClean="0">
                <a:solidFill>
                  <a:schemeClr val="bg1"/>
                </a:solidFill>
              </a:rPr>
              <a:t> применение педагогических технологий, методов, приёмов, направленных на формирование метапредмет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ных компетенций, становится наиболее актуальным.</a:t>
            </a:r>
          </a:p>
          <a:p>
            <a:endParaRPr lang="ru-RU" sz="11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5" name="Shape 247"/>
          <p:cNvSpPr/>
          <p:nvPr/>
        </p:nvSpPr>
        <p:spPr>
          <a:xfrm flipH="1">
            <a:off x="7411874" y="1185410"/>
            <a:ext cx="1536164" cy="3543388"/>
          </a:xfrm>
          <a:prstGeom prst="homePlate">
            <a:avLst>
              <a:gd name="adj" fmla="val 35440"/>
            </a:avLst>
          </a:prstGeom>
          <a:solidFill>
            <a:srgbClr val="16575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7737237" y="1335561"/>
            <a:ext cx="1210803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</a:rPr>
              <a:t>Проблема:</a:t>
            </a:r>
          </a:p>
          <a:p>
            <a:endParaRPr lang="ru-RU" sz="1100" b="1" dirty="0" smtClean="0">
              <a:solidFill>
                <a:schemeClr val="bg1"/>
              </a:solidFill>
            </a:endParaRPr>
          </a:p>
          <a:p>
            <a:pPr algn="r"/>
            <a:r>
              <a:rPr lang="ru-RU" sz="1100" dirty="0" smtClean="0">
                <a:solidFill>
                  <a:schemeClr val="bg1"/>
                </a:solidFill>
              </a:rPr>
              <a:t>существует необходимость в поиске методических решений для системного формирования метапредмет</a:t>
            </a:r>
          </a:p>
          <a:p>
            <a:pPr algn="r"/>
            <a:r>
              <a:rPr lang="ru-RU" sz="1100" dirty="0" smtClean="0">
                <a:solidFill>
                  <a:schemeClr val="bg1"/>
                </a:solidFill>
              </a:rPr>
              <a:t>ных компетенций на каждом этапе решения учебной задачи.</a:t>
            </a:r>
          </a:p>
          <a:p>
            <a:endParaRPr lang="ru-RU" sz="11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276829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51470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Теоретическое  обоснование педагогического 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" name="Группа 42"/>
          <p:cNvGrpSpPr/>
          <p:nvPr/>
        </p:nvGrpSpPr>
        <p:grpSpPr>
          <a:xfrm>
            <a:off x="3815916" y="926281"/>
            <a:ext cx="1692188" cy="307777"/>
            <a:chOff x="3671900" y="1295351"/>
            <a:chExt cx="1692188" cy="307777"/>
          </a:xfrm>
        </p:grpSpPr>
        <p:sp>
          <p:nvSpPr>
            <p:cNvPr id="34" name="Shape 248"/>
            <p:cNvSpPr/>
            <p:nvPr/>
          </p:nvSpPr>
          <p:spPr>
            <a:xfrm>
              <a:off x="3671900" y="1373113"/>
              <a:ext cx="1692188" cy="226529"/>
            </a:xfrm>
            <a:prstGeom prst="round2DiagRect">
              <a:avLst/>
            </a:prstGeom>
            <a:solidFill>
              <a:srgbClr val="94BF6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1940" y="1295351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Подходы</a:t>
              </a:r>
            </a:p>
          </p:txBody>
        </p:sp>
      </p:grpSp>
      <p:sp>
        <p:nvSpPr>
          <p:cNvPr id="37" name="Shape 247"/>
          <p:cNvSpPr/>
          <p:nvPr/>
        </p:nvSpPr>
        <p:spPr>
          <a:xfrm>
            <a:off x="323528" y="1270062"/>
            <a:ext cx="2871142" cy="1301688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246"/>
          <p:cNvSpPr/>
          <p:nvPr/>
        </p:nvSpPr>
        <p:spPr>
          <a:xfrm>
            <a:off x="6192180" y="1270063"/>
            <a:ext cx="2844316" cy="1301687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245"/>
          <p:cNvSpPr/>
          <p:nvPr/>
        </p:nvSpPr>
        <p:spPr>
          <a:xfrm>
            <a:off x="3302682" y="1275607"/>
            <a:ext cx="2781486" cy="1296144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263"/>
          <p:cNvSpPr txBox="1"/>
          <p:nvPr/>
        </p:nvSpPr>
        <p:spPr>
          <a:xfrm>
            <a:off x="323528" y="1611942"/>
            <a:ext cx="2871142" cy="609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Системно-деятельностный подход</a:t>
            </a:r>
          </a:p>
          <a:p>
            <a:pPr lvl="0">
              <a:lnSpc>
                <a:spcPct val="83333"/>
              </a:lnSpc>
              <a:buSzPct val="25000"/>
            </a:pPr>
            <a:r>
              <a:rPr lang="ru-RU" sz="10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Ученик является активным субъектом педагогического процесса; цели: развить у него навыки самообразования, воспитание человека с активной жизненной позицией не только в обучении, но и в жизни.</a:t>
            </a:r>
          </a:p>
          <a:p>
            <a:pPr lvl="0">
              <a:lnSpc>
                <a:spcPct val="83333"/>
              </a:lnSpc>
              <a:buSzPct val="25000"/>
            </a:pPr>
            <a:r>
              <a:rPr lang="ru-RU" sz="1000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(Л.С. Выготский, А.Н. Леонтьев, Д.Б. Эльконин, П.Я. Гальперин, В.В. Давыдов)</a:t>
            </a:r>
            <a:endParaRPr lang="en" sz="1000" dirty="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1" name="Shape 263"/>
          <p:cNvSpPr txBox="1"/>
          <p:nvPr/>
        </p:nvSpPr>
        <p:spPr>
          <a:xfrm>
            <a:off x="6192180" y="1455626"/>
            <a:ext cx="2808312" cy="609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Компетентностный подход</a:t>
            </a:r>
          </a:p>
          <a:p>
            <a:pPr lvl="0">
              <a:lnSpc>
                <a:spcPct val="83333"/>
              </a:lnSpc>
              <a:buSzPct val="25000"/>
            </a:pPr>
            <a:r>
              <a:rPr lang="ru-RU" sz="1000" b="1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акцентирует внимание на результате образования, им является способность человека действовать в различных проблемных ситуациях.</a:t>
            </a:r>
          </a:p>
          <a:p>
            <a:pPr lvl="0">
              <a:lnSpc>
                <a:spcPct val="83333"/>
              </a:lnSpc>
              <a:buSzPct val="25000"/>
            </a:pPr>
            <a:r>
              <a:rPr lang="ru-RU" sz="1000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(М.Н. </a:t>
            </a:r>
            <a:r>
              <a:rPr lang="ru-RU" sz="1000" dirty="0" err="1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Скаткин</a:t>
            </a:r>
            <a:r>
              <a:rPr lang="ru-RU" sz="1000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, И.Я. </a:t>
            </a:r>
            <a:r>
              <a:rPr lang="ru-RU" sz="1000" dirty="0" err="1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Лернер</a:t>
            </a:r>
            <a:r>
              <a:rPr lang="ru-RU" sz="1000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, В.В. Краевский, Г.П. Щедровицкий, В.В. Давыдов )</a:t>
            </a:r>
            <a:endParaRPr lang="en" sz="1000" dirty="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2" name="Shape 263"/>
          <p:cNvSpPr txBox="1"/>
          <p:nvPr/>
        </p:nvSpPr>
        <p:spPr>
          <a:xfrm>
            <a:off x="3302682" y="1386046"/>
            <a:ext cx="2781486" cy="961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Метапредметный подход</a:t>
            </a:r>
          </a:p>
          <a:p>
            <a:pPr lvl="0">
              <a:lnSpc>
                <a:spcPct val="83333"/>
              </a:lnSpc>
              <a:buSzPct val="25000"/>
            </a:pPr>
            <a:r>
              <a:rPr lang="ru-RU" sz="1000" b="1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предполагает, что ребенок не только овладевает системой знаний, но осваивает универсальные способы действий с этими знаниями, и с их помощью сможет сам добывать необходимую информацию; формирует целостную картину мира в сознании ребёнка (</a:t>
            </a:r>
            <a:r>
              <a:rPr lang="ru-RU" sz="1000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А.Г. </a:t>
            </a:r>
            <a:r>
              <a:rPr lang="ru-RU" sz="1000" dirty="0" err="1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Асмолов</a:t>
            </a:r>
            <a:r>
              <a:rPr lang="ru-RU" sz="1000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, А.В.</a:t>
            </a:r>
            <a:r>
              <a:rPr lang="ru-RU" sz="1000" dirty="0" smtClean="0">
                <a:solidFill>
                  <a:schemeClr val="lt1"/>
                </a:solidFill>
                <a:latin typeface="Times New Roman"/>
                <a:ea typeface="Nixie One"/>
                <a:cs typeface="Times New Roman"/>
                <a:sym typeface="Nixie One"/>
              </a:rPr>
              <a:t> </a:t>
            </a:r>
            <a:r>
              <a:rPr lang="ru-RU" sz="1000" dirty="0" smtClean="0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Хуторской)</a:t>
            </a:r>
            <a:endParaRPr lang="en" sz="1000" dirty="0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887924" y="2639639"/>
            <a:ext cx="1512168" cy="307777"/>
            <a:chOff x="3671900" y="1295351"/>
            <a:chExt cx="1512168" cy="307777"/>
          </a:xfrm>
        </p:grpSpPr>
        <p:sp>
          <p:nvSpPr>
            <p:cNvPr id="45" name="Shape 248"/>
            <p:cNvSpPr/>
            <p:nvPr/>
          </p:nvSpPr>
          <p:spPr>
            <a:xfrm>
              <a:off x="3671900" y="1373113"/>
              <a:ext cx="1512168" cy="226529"/>
            </a:xfrm>
            <a:prstGeom prst="round2DiagRect">
              <a:avLst/>
            </a:prstGeom>
            <a:solidFill>
              <a:srgbClr val="94BF6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87924" y="129535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Технологии</a:t>
              </a:r>
            </a:p>
          </p:txBody>
        </p:sp>
      </p:grp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323528" y="3039802"/>
          <a:ext cx="8676965" cy="19167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35393"/>
                <a:gridCol w="1735393"/>
                <a:gridCol w="1735393"/>
                <a:gridCol w="1735393"/>
                <a:gridCol w="1735393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Технология проблемного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Технология интерактивного обучения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Технология обучения в сотрудничестве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Технология развития критического мышления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Информационно-коммуникационная</a:t>
                      </a:r>
                      <a:r>
                        <a:rPr lang="ru-RU" sz="1000" baseline="0" dirty="0" smtClean="0"/>
                        <a:t> технология</a:t>
                      </a:r>
                      <a:endParaRPr lang="ru-RU" sz="1000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не сообщает знания в готовом виде, а ставит перед учащимися проблемные задачи, побуждая искать пути и средства их решения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(Т.В.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Кудрявцев, И.Я.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Лернер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А.М.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Матюшкин)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Диалоговое обучение, в ходе которого осуществляется взаимодействие (Т.Ю.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Аветова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Б.Ц. Бадмаев, Е.В.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Коротаева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М.В. Кларин, Е.Л. Руднева)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работают вместе: либо парами, либо группами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над одной проблемой, общими усилиями выдвигают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идеи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(Р. и Д. Джонсон)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 интеллектуальные умения учащихся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работать с информацией, принимать взвешенные решения. (Ч. Темпл, К.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Мередит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Д.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Стилл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Описывает механизмы, устройства, алгоритмы, способы обработки данных и взаимодействия с информацией.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Лямзин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Д.В., Бабич И.Н.)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276829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51470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Теоретическое  обоснование педагогического 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Группа 42"/>
          <p:cNvGrpSpPr/>
          <p:nvPr/>
        </p:nvGrpSpPr>
        <p:grpSpPr>
          <a:xfrm>
            <a:off x="3653898" y="926281"/>
            <a:ext cx="2304256" cy="307777"/>
            <a:chOff x="3671900" y="1295351"/>
            <a:chExt cx="2439800" cy="307777"/>
          </a:xfrm>
        </p:grpSpPr>
        <p:sp>
          <p:nvSpPr>
            <p:cNvPr id="34" name="Shape 248"/>
            <p:cNvSpPr/>
            <p:nvPr/>
          </p:nvSpPr>
          <p:spPr>
            <a:xfrm>
              <a:off x="3671900" y="1373113"/>
              <a:ext cx="2439800" cy="226529"/>
            </a:xfrm>
            <a:prstGeom prst="round2DiagRect">
              <a:avLst/>
            </a:prstGeom>
            <a:solidFill>
              <a:srgbClr val="94BF6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1940" y="1295351"/>
              <a:ext cx="1908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Методы обучения</a:t>
              </a: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427474" y="1281430"/>
          <a:ext cx="8465006" cy="1097280"/>
        </p:xfrm>
        <a:graphic>
          <a:graphicData uri="http://schemas.openxmlformats.org/drawingml/2006/table">
            <a:tbl>
              <a:tblPr firstRow="1" bandRow="1">
                <a:tableStyleId>{E92A4472-23A4-45D9-9E38-5A08E971F761}</a:tableStyleId>
              </a:tblPr>
              <a:tblGrid>
                <a:gridCol w="4232503"/>
                <a:gridCol w="4232503"/>
              </a:tblGrid>
              <a:tr h="2102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Частично-поисковый метод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Исследовательский метод</a:t>
                      </a:r>
                      <a:endParaRPr lang="ru-R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Определенные элементы знаний сообщает учитель, а часть учащиеся получают самостоятельно, отвечая на поставленные вопросы или решая проблемные задания. Учащиеся рассуждают, анализируют, сравнивают, обобщают. (Е. В. Архипова,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Л.С. Выготский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Учитель вместе с учениками формулирует проблему,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учащиеся должны самостоятельно получить новые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знания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в процессе исследования проблемы, сравнить различные варианты ответов, определить основные средства достижения результатов (Б.Е. Райков, И.Я.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</a:rPr>
                        <a:t>Лернер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" name="Группа 42"/>
          <p:cNvGrpSpPr/>
          <p:nvPr/>
        </p:nvGrpSpPr>
        <p:grpSpPr>
          <a:xfrm>
            <a:off x="1223628" y="2804033"/>
            <a:ext cx="7092787" cy="307777"/>
            <a:chOff x="3671900" y="1295351"/>
            <a:chExt cx="2439800" cy="307777"/>
          </a:xfrm>
        </p:grpSpPr>
        <p:sp>
          <p:nvSpPr>
            <p:cNvPr id="18" name="Shape 248"/>
            <p:cNvSpPr/>
            <p:nvPr/>
          </p:nvSpPr>
          <p:spPr>
            <a:xfrm>
              <a:off x="3671900" y="1373113"/>
              <a:ext cx="2439800" cy="226529"/>
            </a:xfrm>
            <a:prstGeom prst="round2DiagRect">
              <a:avLst/>
            </a:prstGeom>
            <a:solidFill>
              <a:srgbClr val="94BF6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2441" y="1295351"/>
              <a:ext cx="2057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Классификация метапредметных компетенций (по А.В. Хуторскому)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4008" y="2378710"/>
            <a:ext cx="791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Использование вышеприведенных подходов, технологий и методов способствует формированию </a:t>
            </a:r>
            <a:r>
              <a:rPr lang="ru-RU" sz="1200" b="1" dirty="0" smtClean="0"/>
              <a:t>метапредметных компетенций</a:t>
            </a:r>
            <a:endParaRPr lang="ru-RU" sz="12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23528" y="3255826"/>
          <a:ext cx="8712970" cy="1737360"/>
        </p:xfrm>
        <a:graphic>
          <a:graphicData uri="http://schemas.openxmlformats.org/drawingml/2006/table">
            <a:tbl>
              <a:tblPr firstRow="1" bandRow="1">
                <a:tableStyleId>{E92A4472-23A4-45D9-9E38-5A08E971F761}</a:tableStyleId>
              </a:tblPr>
              <a:tblGrid>
                <a:gridCol w="1244710"/>
                <a:gridCol w="1244710"/>
                <a:gridCol w="1244710"/>
                <a:gridCol w="1244710"/>
                <a:gridCol w="1244710"/>
                <a:gridCol w="1244710"/>
                <a:gridCol w="12447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Ценностно-смысловая компетенция</a:t>
                      </a:r>
                      <a:endParaRPr lang="ru-RU" sz="1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/>
                        <a:t>Общекультур</a:t>
                      </a:r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err="1" smtClean="0"/>
                        <a:t>ная</a:t>
                      </a:r>
                      <a:r>
                        <a:rPr lang="ru-RU" sz="1000" b="1" dirty="0" smtClean="0"/>
                        <a:t> компетенция </a:t>
                      </a:r>
                      <a:endParaRPr lang="ru-RU" sz="1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Учебно-познавательная компетенция</a:t>
                      </a:r>
                      <a:endParaRPr lang="ru-RU" sz="1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/>
                        <a:t>Информацион</a:t>
                      </a:r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err="1" smtClean="0"/>
                        <a:t>ная</a:t>
                      </a:r>
                      <a:r>
                        <a:rPr lang="ru-RU" sz="1000" b="1" dirty="0" smtClean="0"/>
                        <a:t> компетенция</a:t>
                      </a:r>
                      <a:endParaRPr lang="ru-RU" sz="1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/>
                        <a:t>Коммуникатив</a:t>
                      </a:r>
                      <a:endParaRPr lang="ru-RU" sz="1000" b="1" dirty="0" smtClean="0"/>
                    </a:p>
                    <a:p>
                      <a:pPr algn="ctr"/>
                      <a:r>
                        <a:rPr lang="ru-RU" sz="1000" b="1" dirty="0" err="1" smtClean="0"/>
                        <a:t>ная</a:t>
                      </a:r>
                      <a:r>
                        <a:rPr lang="ru-RU" sz="1000" b="1" dirty="0" smtClean="0"/>
                        <a:t> компетенция</a:t>
                      </a:r>
                      <a:endParaRPr lang="ru-RU" sz="1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Социально-трудовая компетенция </a:t>
                      </a:r>
                      <a:endParaRPr lang="ru-RU" sz="1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Компетенция личностного самосовершенствования </a:t>
                      </a:r>
                      <a:endParaRPr lang="ru-RU" sz="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обеспечивает механизм самоопределения обучающегося в ситуациях учебной или иной деятельности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способность учащегося ориентироваться в социальном и культурном окружении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совокупность компетенций учащегося в сфере самостоятельной познавательной деятельности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умение самостоятельно работать с информацией из различных источников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знание способов взаимодействия с окружающими, владение различными социальными ролями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владение знанием и опытом в социально-трудовой сфере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направлена на освоение способов интеллектуального саморазвития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276829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51470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Цели и задачи 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педагогического 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247"/>
          <p:cNvSpPr/>
          <p:nvPr/>
        </p:nvSpPr>
        <p:spPr>
          <a:xfrm>
            <a:off x="436699" y="1267989"/>
            <a:ext cx="1579017" cy="583681"/>
          </a:xfrm>
          <a:prstGeom prst="homePlate">
            <a:avLst>
              <a:gd name="adj" fmla="val 35440"/>
            </a:avLst>
          </a:prstGeom>
          <a:solidFill>
            <a:srgbClr val="16575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263"/>
          <p:cNvSpPr txBox="1"/>
          <p:nvPr/>
        </p:nvSpPr>
        <p:spPr>
          <a:xfrm>
            <a:off x="1037715" y="1167594"/>
            <a:ext cx="731865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sz="16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Цель:</a:t>
            </a:r>
            <a:endParaRPr lang="en" sz="1600" b="1" i="0" u="none" strike="noStrike" cap="none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18" name="Shape 523"/>
          <p:cNvGrpSpPr/>
          <p:nvPr/>
        </p:nvGrpSpPr>
        <p:grpSpPr>
          <a:xfrm>
            <a:off x="537425" y="1364019"/>
            <a:ext cx="305199" cy="319996"/>
            <a:chOff x="5961125" y="1623900"/>
            <a:chExt cx="427450" cy="448175"/>
          </a:xfrm>
        </p:grpSpPr>
        <p:sp>
          <p:nvSpPr>
            <p:cNvPr id="19" name="Shape 524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25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26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527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5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52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53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" name="Shape 147"/>
          <p:cNvSpPr txBox="1">
            <a:spLocks noGrp="1"/>
          </p:cNvSpPr>
          <p:nvPr/>
        </p:nvSpPr>
        <p:spPr>
          <a:xfrm>
            <a:off x="2141730" y="1167594"/>
            <a:ext cx="6822758" cy="6840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ru-RU" sz="1600" b="1" dirty="0" smtClean="0"/>
              <a:t>теоретически обосновать и экспериментально проверить систему работы по формированию метапредметных компетенций у обучающихся при решении учебных задач. </a:t>
            </a:r>
            <a:endParaRPr lang="ru-RU" sz="1600" b="1" dirty="0"/>
          </a:p>
        </p:txBody>
      </p:sp>
      <p:sp>
        <p:nvSpPr>
          <p:cNvPr id="38" name="Shape 246"/>
          <p:cNvSpPr/>
          <p:nvPr/>
        </p:nvSpPr>
        <p:spPr>
          <a:xfrm>
            <a:off x="427475" y="2247714"/>
            <a:ext cx="1588241" cy="529332"/>
          </a:xfrm>
          <a:prstGeom prst="homePlate">
            <a:avLst>
              <a:gd name="adj" fmla="val 35440"/>
            </a:avLst>
          </a:prstGeom>
          <a:solidFill>
            <a:srgbClr val="3B8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263"/>
          <p:cNvSpPr txBox="1"/>
          <p:nvPr/>
        </p:nvSpPr>
        <p:spPr>
          <a:xfrm>
            <a:off x="980748" y="2139702"/>
            <a:ext cx="926956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sz="16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Задачи:</a:t>
            </a:r>
            <a:endParaRPr lang="en" sz="1600" b="1" i="0" u="none" strike="noStrike" cap="none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40" name="Shape 505"/>
          <p:cNvGrpSpPr/>
          <p:nvPr/>
        </p:nvGrpSpPr>
        <p:grpSpPr>
          <a:xfrm>
            <a:off x="537425" y="2355726"/>
            <a:ext cx="313892" cy="313892"/>
            <a:chOff x="2594050" y="1631825"/>
            <a:chExt cx="439625" cy="439625"/>
          </a:xfrm>
        </p:grpSpPr>
        <p:sp>
          <p:nvSpPr>
            <p:cNvPr id="41" name="Shape 50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50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50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50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147"/>
          <p:cNvSpPr txBox="1">
            <a:spLocks noGrp="1"/>
          </p:cNvSpPr>
          <p:nvPr/>
        </p:nvSpPr>
        <p:spPr>
          <a:xfrm>
            <a:off x="2141730" y="2127178"/>
            <a:ext cx="6822758" cy="206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>
              <a:buNone/>
            </a:pPr>
            <a:r>
              <a:rPr lang="ru-RU" sz="1600" b="1" dirty="0" smtClean="0"/>
              <a:t>1) уточнить сущность, содержание, показатели метапредметных компетенций;</a:t>
            </a:r>
          </a:p>
          <a:p>
            <a:pPr lvl="0">
              <a:buNone/>
            </a:pPr>
            <a:r>
              <a:rPr lang="ru-RU" sz="1600" b="1" dirty="0" smtClean="0"/>
              <a:t>2) определить дидактический потенциал и возможности использования алгоритма по формированию метапредметных компетенций у обучающихся при решении учебных задач;</a:t>
            </a:r>
          </a:p>
          <a:p>
            <a:pPr lvl="0">
              <a:buNone/>
            </a:pPr>
            <a:r>
              <a:rPr lang="ru-RU" sz="1600" b="1" dirty="0" smtClean="0"/>
              <a:t>3) разработать и экспериментальным путем проверить действенность алгоритма формирования метапредметных компетенций у обучающихся при решении учебных задач.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276829"/>
            <a:ext cx="5004556" cy="602733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51470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Технология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педагогического  опыта</a:t>
            </a:r>
            <a:endParaRPr lang="en" dirty="0">
              <a:latin typeface="Cambria" pitchFamily="18" charset="0"/>
            </a:endParaRPr>
          </a:p>
        </p:txBody>
      </p: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248"/>
          <p:cNvSpPr/>
          <p:nvPr/>
        </p:nvSpPr>
        <p:spPr>
          <a:xfrm>
            <a:off x="2879812" y="1080170"/>
            <a:ext cx="3011003" cy="555056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263"/>
          <p:cNvSpPr txBox="1"/>
          <p:nvPr/>
        </p:nvSpPr>
        <p:spPr>
          <a:xfrm>
            <a:off x="2929149" y="987574"/>
            <a:ext cx="2902991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buSzPct val="25000"/>
              <a:buNone/>
            </a:pPr>
            <a:r>
              <a:rPr lang="ru-RU" sz="1600" b="1" i="0" u="none" strike="noStrike" cap="none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Основные идеи достижения цели опыта</a:t>
            </a:r>
            <a:endParaRPr lang="en" sz="1600" b="1" i="0" u="none" strike="noStrike" cap="none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75550" y="1789257"/>
            <a:ext cx="756087" cy="412857"/>
            <a:chOff x="575550" y="1789257"/>
            <a:chExt cx="756087" cy="412857"/>
          </a:xfrm>
        </p:grpSpPr>
        <p:sp>
          <p:nvSpPr>
            <p:cNvPr id="46" name="Shape 245"/>
            <p:cNvSpPr/>
            <p:nvPr/>
          </p:nvSpPr>
          <p:spPr>
            <a:xfrm>
              <a:off x="575550" y="1789257"/>
              <a:ext cx="756087" cy="412857"/>
            </a:xfrm>
            <a:prstGeom prst="homePlate">
              <a:avLst>
                <a:gd name="adj" fmla="val 35440"/>
              </a:avLst>
            </a:prstGeom>
            <a:solidFill>
              <a:srgbClr val="12405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660"/>
            <p:cNvSpPr/>
            <p:nvPr/>
          </p:nvSpPr>
          <p:spPr>
            <a:xfrm>
              <a:off x="728415" y="1850905"/>
              <a:ext cx="289544" cy="289562"/>
            </a:xfrm>
            <a:custGeom>
              <a:avLst/>
              <a:gdLst/>
              <a:ahLst/>
              <a:cxnLst/>
              <a:rect l="0" t="0" r="0" b="0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" name="Shape 147"/>
          <p:cNvSpPr txBox="1">
            <a:spLocks noGrp="1"/>
          </p:cNvSpPr>
          <p:nvPr/>
        </p:nvSpPr>
        <p:spPr>
          <a:xfrm>
            <a:off x="1403648" y="1724340"/>
            <a:ext cx="6822758" cy="477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ru-RU" sz="1600" b="1" dirty="0" smtClean="0"/>
              <a:t>Системный взгляд на формирование метапредметных компетенций</a:t>
            </a:r>
            <a:endParaRPr lang="ru-RU" sz="16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575556" y="2302909"/>
            <a:ext cx="756087" cy="412857"/>
            <a:chOff x="575550" y="1789257"/>
            <a:chExt cx="756087" cy="412857"/>
          </a:xfrm>
        </p:grpSpPr>
        <p:sp>
          <p:nvSpPr>
            <p:cNvPr id="50" name="Shape 245"/>
            <p:cNvSpPr/>
            <p:nvPr/>
          </p:nvSpPr>
          <p:spPr>
            <a:xfrm>
              <a:off x="575550" y="1789257"/>
              <a:ext cx="756087" cy="412857"/>
            </a:xfrm>
            <a:prstGeom prst="homePlate">
              <a:avLst>
                <a:gd name="adj" fmla="val 35440"/>
              </a:avLst>
            </a:prstGeom>
            <a:solidFill>
              <a:srgbClr val="12405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660"/>
            <p:cNvSpPr/>
            <p:nvPr/>
          </p:nvSpPr>
          <p:spPr>
            <a:xfrm>
              <a:off x="728415" y="1850905"/>
              <a:ext cx="289544" cy="289562"/>
            </a:xfrm>
            <a:custGeom>
              <a:avLst/>
              <a:gdLst/>
              <a:ahLst/>
              <a:cxnLst/>
              <a:rect l="0" t="0" r="0" b="0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147"/>
          <p:cNvSpPr txBox="1">
            <a:spLocks noGrp="1"/>
          </p:cNvSpPr>
          <p:nvPr/>
        </p:nvSpPr>
        <p:spPr>
          <a:xfrm>
            <a:off x="1421650" y="2139702"/>
            <a:ext cx="6822758" cy="477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ru-RU" sz="1600" b="1" dirty="0" smtClean="0"/>
              <a:t>Эффективное сочетание приёмов различных технологий в ходе решения одной задачи</a:t>
            </a:r>
            <a:endParaRPr lang="ru-RU" sz="1600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575556" y="2842969"/>
            <a:ext cx="756087" cy="412857"/>
            <a:chOff x="575550" y="1789257"/>
            <a:chExt cx="756087" cy="412857"/>
          </a:xfrm>
        </p:grpSpPr>
        <p:sp>
          <p:nvSpPr>
            <p:cNvPr id="54" name="Shape 245"/>
            <p:cNvSpPr/>
            <p:nvPr/>
          </p:nvSpPr>
          <p:spPr>
            <a:xfrm>
              <a:off x="575550" y="1789257"/>
              <a:ext cx="756087" cy="412857"/>
            </a:xfrm>
            <a:prstGeom prst="homePlate">
              <a:avLst>
                <a:gd name="adj" fmla="val 35440"/>
              </a:avLst>
            </a:prstGeom>
            <a:solidFill>
              <a:srgbClr val="12405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660"/>
            <p:cNvSpPr/>
            <p:nvPr/>
          </p:nvSpPr>
          <p:spPr>
            <a:xfrm>
              <a:off x="728415" y="1850905"/>
              <a:ext cx="289544" cy="289562"/>
            </a:xfrm>
            <a:custGeom>
              <a:avLst/>
              <a:gdLst/>
              <a:ahLst/>
              <a:cxnLst/>
              <a:rect l="0" t="0" r="0" b="0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6" name="Shape 147"/>
          <p:cNvSpPr txBox="1">
            <a:spLocks noGrp="1"/>
          </p:cNvSpPr>
          <p:nvPr/>
        </p:nvSpPr>
        <p:spPr>
          <a:xfrm>
            <a:off x="1439658" y="2715766"/>
            <a:ext cx="6822758" cy="477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ru-RU" sz="1600" b="1" dirty="0" smtClean="0"/>
              <a:t>Отказ от трактовки процесса решения задачи, предлагаемой в традиционном обучении</a:t>
            </a:r>
            <a:endParaRPr lang="ru-RU" sz="1600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575556" y="3399842"/>
            <a:ext cx="756087" cy="412857"/>
            <a:chOff x="575550" y="1789257"/>
            <a:chExt cx="756087" cy="412857"/>
          </a:xfrm>
        </p:grpSpPr>
        <p:sp>
          <p:nvSpPr>
            <p:cNvPr id="58" name="Shape 245"/>
            <p:cNvSpPr/>
            <p:nvPr/>
          </p:nvSpPr>
          <p:spPr>
            <a:xfrm>
              <a:off x="575550" y="1789257"/>
              <a:ext cx="756087" cy="412857"/>
            </a:xfrm>
            <a:prstGeom prst="homePlate">
              <a:avLst>
                <a:gd name="adj" fmla="val 35440"/>
              </a:avLst>
            </a:prstGeom>
            <a:solidFill>
              <a:srgbClr val="12405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-69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660"/>
            <p:cNvSpPr/>
            <p:nvPr/>
          </p:nvSpPr>
          <p:spPr>
            <a:xfrm>
              <a:off x="728415" y="1850905"/>
              <a:ext cx="289544" cy="289562"/>
            </a:xfrm>
            <a:custGeom>
              <a:avLst/>
              <a:gdLst/>
              <a:ahLst/>
              <a:cxnLst/>
              <a:rect l="0" t="0" r="0" b="0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147"/>
          <p:cNvSpPr txBox="1">
            <a:spLocks noGrp="1"/>
          </p:cNvSpPr>
          <p:nvPr/>
        </p:nvSpPr>
        <p:spPr>
          <a:xfrm>
            <a:off x="1439658" y="3246104"/>
            <a:ext cx="6822758" cy="477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None/>
            </a:pPr>
            <a:r>
              <a:rPr lang="ru-RU" sz="1600" b="1" dirty="0" smtClean="0"/>
              <a:t>Адаптация существующих схем решения учебных задач, принятых в проблемном и развивающем обучении, к новому алгоритму </a:t>
            </a:r>
            <a:endParaRPr lang="ru-RU" sz="1600" dirty="0"/>
          </a:p>
        </p:txBody>
      </p:sp>
      <p:grpSp>
        <p:nvGrpSpPr>
          <p:cNvPr id="37" name="Shape 589"/>
          <p:cNvGrpSpPr/>
          <p:nvPr/>
        </p:nvGrpSpPr>
        <p:grpSpPr>
          <a:xfrm>
            <a:off x="431540" y="390656"/>
            <a:ext cx="586419" cy="392999"/>
            <a:chOff x="5247525" y="3007275"/>
            <a:chExt cx="517575" cy="384825"/>
          </a:xfrm>
        </p:grpSpPr>
        <p:sp>
          <p:nvSpPr>
            <p:cNvPr id="38" name="Shape 59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59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46"/>
          <p:cNvSpPr txBox="1">
            <a:spLocks noGrp="1"/>
          </p:cNvSpPr>
          <p:nvPr/>
        </p:nvSpPr>
        <p:spPr>
          <a:xfrm>
            <a:off x="1403648" y="51470"/>
            <a:ext cx="4104456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lvl="0"/>
            <a:r>
              <a:rPr lang="ru-RU" dirty="0" smtClean="0">
                <a:latin typeface="Cambria" pitchFamily="18" charset="0"/>
              </a:rPr>
              <a:t>Технология</a:t>
            </a:r>
          </a:p>
          <a:p>
            <a:pPr lvl="0"/>
            <a:r>
              <a:rPr lang="ru-RU" dirty="0" smtClean="0">
                <a:latin typeface="Cambria" pitchFamily="18" charset="0"/>
              </a:rPr>
              <a:t>педагогического  опыта</a:t>
            </a:r>
            <a:endParaRPr lang="en" dirty="0">
              <a:latin typeface="Cambria" pitchFamily="18" charset="0"/>
            </a:endParaRPr>
          </a:p>
        </p:txBody>
      </p:sp>
      <p:grpSp>
        <p:nvGrpSpPr>
          <p:cNvPr id="2" name="Shape 148"/>
          <p:cNvGrpSpPr/>
          <p:nvPr/>
        </p:nvGrpSpPr>
        <p:grpSpPr>
          <a:xfrm>
            <a:off x="427475" y="361786"/>
            <a:ext cx="366457" cy="366436"/>
            <a:chOff x="1923675" y="1633650"/>
            <a:chExt cx="436000" cy="435975"/>
          </a:xfrm>
        </p:grpSpPr>
        <p:sp>
          <p:nvSpPr>
            <p:cNvPr id="28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259"/>
          <p:cNvCxnSpPr/>
          <p:nvPr/>
        </p:nvCxnSpPr>
        <p:spPr>
          <a:xfrm>
            <a:off x="1115616" y="39065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248"/>
          <p:cNvSpPr/>
          <p:nvPr/>
        </p:nvSpPr>
        <p:spPr>
          <a:xfrm>
            <a:off x="530373" y="51470"/>
            <a:ext cx="8290098" cy="64417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263"/>
          <p:cNvSpPr txBox="1"/>
          <p:nvPr/>
        </p:nvSpPr>
        <p:spPr>
          <a:xfrm>
            <a:off x="530373" y="46889"/>
            <a:ext cx="8290098" cy="736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83333"/>
              </a:lnSpc>
              <a:buSzPct val="25000"/>
            </a:pPr>
            <a:r>
              <a:rPr lang="ru-RU" sz="16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Алгоритм формирования метапредметных компетенций при решении учебных задач: описание основных этапов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0373" y="1080170"/>
          <a:ext cx="8290098" cy="3323064"/>
        </p:xfrm>
        <a:graphic>
          <a:graphicData uri="http://schemas.openxmlformats.org/drawingml/2006/table">
            <a:tbl>
              <a:tblPr firstRow="1" bandRow="1">
                <a:tableStyleId>{E92A4472-23A4-45D9-9E38-5A08E971F761}</a:tableStyleId>
              </a:tblPr>
              <a:tblGrid>
                <a:gridCol w="2493455"/>
                <a:gridCol w="3033277"/>
                <a:gridCol w="2763366"/>
              </a:tblGrid>
              <a:tr h="2674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Этап решения задачи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Действия учащихся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24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Действия учителя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2405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1. Анализ условия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Устанавливают зависимости между данными, между условием и вопросом, составляют математическую модель.</a:t>
                      </a:r>
                    </a:p>
                  </a:txBody>
                  <a:tcPr marL="68580" marR="68580" marT="0" marB="0">
                    <a:solidFill>
                      <a:srgbClr val="1240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Способствует обнаружению противоречий, несоответствий, неизвестных моментов.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2405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2. Варианты решения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Предлагают способы решения задач и соотносят их с условием решаемой задачи.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240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Актуализирует знания, обсуждает способы решения с учащимися.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2405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3. Выбор оптимального (или нового) способа решения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Определяют какой из способов наиболее рациональный или приходят к выводу о необходимости нового способа решения.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240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Направляет и корректирует деятельность учащихся, если необходимо, помогает разделить основную задачу на подзадачи.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2405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4. Поиск и отбор информации для реализации данного способа решения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Осуществляют поиск в УМК,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интернет-источниках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1240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Направляет и корректирует деятельность учащихся.</a:t>
                      </a:r>
                    </a:p>
                  </a:txBody>
                  <a:tcPr marL="68580" marR="68580" marT="0" marB="0">
                    <a:solidFill>
                      <a:srgbClr val="12405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5. Решение задачи данным способом и его проверка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Выбирают и осуществляют систему действий и операций по обнаружению искомого.</a:t>
                      </a:r>
                    </a:p>
                  </a:txBody>
                  <a:tcPr marL="68580" marR="68580" marT="0" marB="0">
                    <a:solidFill>
                      <a:srgbClr val="1240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Направляет и корректирует, оценивает деятельность учащихся.</a:t>
                      </a:r>
                    </a:p>
                  </a:txBody>
                  <a:tcPr marL="68580" marR="68580" marT="0" marB="0">
                    <a:solidFill>
                      <a:srgbClr val="12405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6. Конкретизация и обобщение полученных результатов 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Определяют класс задач, при решении которых можно использовать данные результаты.</a:t>
                      </a:r>
                    </a:p>
                  </a:txBody>
                  <a:tcPr marL="68580" marR="68580" marT="0" marB="0">
                    <a:solidFill>
                      <a:srgbClr val="1240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Помогает обобщить полученные результаты.</a:t>
                      </a:r>
                    </a:p>
                  </a:txBody>
                  <a:tcPr marL="68580" marR="68580" marT="0" marB="0">
                    <a:solidFill>
                      <a:srgbClr val="12405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7. Обратный ход: от обобщения результата к частной задаче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Формулируют условия и решают свои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задачи, исходя из этапа №6.</a:t>
                      </a:r>
                      <a:endParaRPr lang="ru-RU" sz="1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240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Контролирует выполнение действий.</a:t>
                      </a:r>
                    </a:p>
                  </a:txBody>
                  <a:tcPr marL="68580" marR="68580" marT="0" marB="0">
                    <a:solidFill>
                      <a:srgbClr val="12405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2491</Words>
  <Application>Microsoft Office PowerPoint</Application>
  <PresentationFormat>Экран (16:9)</PresentationFormat>
  <Paragraphs>218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Nixie One</vt:lpstr>
      <vt:lpstr>Cambria</vt:lpstr>
      <vt:lpstr>Roboto Slab</vt:lpstr>
      <vt:lpstr>Times New Roman</vt:lpstr>
      <vt:lpstr>Calibri</vt:lpstr>
      <vt:lpstr>Warwick 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Михаил</cp:lastModifiedBy>
  <cp:revision>193</cp:revision>
  <dcterms:modified xsi:type="dcterms:W3CDTF">2017-04-02T23:09:43Z</dcterms:modified>
</cp:coreProperties>
</file>