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8"/>
  </p:notes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62" autoAdjust="0"/>
    <p:restoredTop sz="94692" autoAdjust="0"/>
  </p:normalViewPr>
  <p:slideViewPr>
    <p:cSldViewPr>
      <p:cViewPr varScale="1">
        <p:scale>
          <a:sx n="80" d="100"/>
          <a:sy n="80" d="100"/>
        </p:scale>
        <p:origin x="-1565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3083F-B818-46A1-A338-B3CF19767191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3C9DF2-1B0F-4C24-BAC5-E578BA8CAD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944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3C9DF2-1B0F-4C24-BAC5-E578BA8CAD3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9677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813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09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53716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19.12.2013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209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19.12.2013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8507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19.12.2013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1535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19.12.2013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8781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19.12.2013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8590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19.12.2013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5377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19.12.2013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3659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19.12.2013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6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6984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19.12.2013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0811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19.12.2013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8654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19.12.2013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22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071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649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933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282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528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601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621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712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19.12.2013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7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3968" y="1988840"/>
            <a:ext cx="4680520" cy="1872208"/>
          </a:xfrm>
        </p:spPr>
        <p:txBody>
          <a:bodyPr>
            <a:normAutofit/>
          </a:bodyPr>
          <a:lstStyle/>
          <a:p>
            <a:r>
              <a:rPr lang="ru-RU" i="1" dirty="0" smtClean="0"/>
              <a:t>Тема урока: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789040"/>
            <a:ext cx="7624936" cy="1752600"/>
          </a:xfrm>
        </p:spPr>
        <p:txBody>
          <a:bodyPr/>
          <a:lstStyle/>
          <a:p>
            <a:r>
              <a:rPr lang="ru-RU" sz="4400" b="1" dirty="0">
                <a:solidFill>
                  <a:prstClr val="black"/>
                </a:solidFill>
              </a:rPr>
              <a:t>Признаки </a:t>
            </a:r>
            <a:r>
              <a:rPr lang="ru-RU" sz="4400" b="1" dirty="0" smtClean="0">
                <a:solidFill>
                  <a:prstClr val="black"/>
                </a:solidFill>
              </a:rPr>
              <a:t>параллельности </a:t>
            </a:r>
            <a:r>
              <a:rPr lang="ru-RU" sz="4400" b="1" dirty="0">
                <a:solidFill>
                  <a:prstClr val="black"/>
                </a:solidFill>
              </a:rPr>
              <a:t>прямых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4785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Углы, полученные при пересечении двух прямых секущей</a:t>
            </a:r>
            <a:endParaRPr lang="ru-RU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98712"/>
            <a:ext cx="3065866" cy="2267349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4" name="TextBox 3"/>
          <p:cNvSpPr txBox="1"/>
          <p:nvPr/>
        </p:nvSpPr>
        <p:spPr>
          <a:xfrm>
            <a:off x="3995936" y="1628800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c</a:t>
            </a:r>
            <a:r>
              <a:rPr lang="ru-RU" dirty="0" smtClean="0"/>
              <a:t> – секущая по отношению к прямым </a:t>
            </a:r>
            <a:r>
              <a:rPr lang="en-US" b="1" i="1" dirty="0" smtClean="0"/>
              <a:t>a</a:t>
            </a:r>
            <a:r>
              <a:rPr lang="en-US" dirty="0" smtClean="0"/>
              <a:t> </a:t>
            </a:r>
            <a:r>
              <a:rPr lang="ru-RU" dirty="0" smtClean="0"/>
              <a:t>и </a:t>
            </a:r>
            <a:r>
              <a:rPr lang="en-US" b="1" i="1" dirty="0" smtClean="0"/>
              <a:t>b</a:t>
            </a:r>
            <a:endParaRPr lang="ru-RU" b="1" i="1" dirty="0"/>
          </a:p>
        </p:txBody>
      </p:sp>
      <p:sp>
        <p:nvSpPr>
          <p:cNvPr id="9" name="TextBox 8"/>
          <p:cNvSpPr txBox="1"/>
          <p:nvPr/>
        </p:nvSpPr>
        <p:spPr>
          <a:xfrm>
            <a:off x="3995936" y="2060848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Symbol"/>
              </a:rPr>
              <a:t>3 </a:t>
            </a:r>
            <a:r>
              <a:rPr lang="ru-RU" dirty="0" smtClean="0">
                <a:sym typeface="Symbol"/>
              </a:rPr>
              <a:t>и </a:t>
            </a:r>
            <a:r>
              <a:rPr lang="en-US" dirty="0" smtClean="0">
                <a:sym typeface="Symbol"/>
              </a:rPr>
              <a:t></a:t>
            </a:r>
            <a:r>
              <a:rPr lang="ru-RU" dirty="0" smtClean="0">
                <a:sym typeface="Symbol"/>
              </a:rPr>
              <a:t>5; 4 и 6 – </a:t>
            </a:r>
            <a:r>
              <a:rPr lang="ru-RU" b="1" i="1" dirty="0" smtClean="0">
                <a:sym typeface="Symbol"/>
              </a:rPr>
              <a:t>накрест лежащие </a:t>
            </a:r>
            <a:r>
              <a:rPr lang="ru-RU" dirty="0" smtClean="0">
                <a:sym typeface="Symbol"/>
              </a:rPr>
              <a:t>углы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995936" y="2576503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Symbol"/>
              </a:rPr>
              <a:t></a:t>
            </a:r>
            <a:r>
              <a:rPr lang="ru-RU" dirty="0" smtClean="0">
                <a:sym typeface="Symbol"/>
              </a:rPr>
              <a:t>4</a:t>
            </a:r>
            <a:r>
              <a:rPr lang="en-US" dirty="0" smtClean="0">
                <a:sym typeface="Symbol"/>
              </a:rPr>
              <a:t> </a:t>
            </a:r>
            <a:r>
              <a:rPr lang="ru-RU" dirty="0" smtClean="0">
                <a:sym typeface="Symbol"/>
              </a:rPr>
              <a:t>и </a:t>
            </a:r>
            <a:r>
              <a:rPr lang="en-US" dirty="0" smtClean="0">
                <a:sym typeface="Symbol"/>
              </a:rPr>
              <a:t></a:t>
            </a:r>
            <a:r>
              <a:rPr lang="ru-RU" dirty="0" smtClean="0">
                <a:sym typeface="Symbol"/>
              </a:rPr>
              <a:t>5; 3 и 6 – </a:t>
            </a:r>
            <a:r>
              <a:rPr lang="ru-RU" b="1" i="1" dirty="0" smtClean="0">
                <a:sym typeface="Symbol"/>
              </a:rPr>
              <a:t>односторонние</a:t>
            </a:r>
            <a:r>
              <a:rPr lang="ru-RU" dirty="0" smtClean="0">
                <a:sym typeface="Symbol"/>
              </a:rPr>
              <a:t> углы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4024114" y="3068960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Symbol"/>
              </a:rPr>
              <a:t></a:t>
            </a:r>
            <a:r>
              <a:rPr lang="ru-RU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</a:t>
            </a:r>
            <a:r>
              <a:rPr lang="ru-RU" dirty="0" smtClean="0">
                <a:sym typeface="Symbol"/>
              </a:rPr>
              <a:t>и </a:t>
            </a:r>
            <a:r>
              <a:rPr lang="en-US" dirty="0" smtClean="0">
                <a:sym typeface="Symbol"/>
              </a:rPr>
              <a:t></a:t>
            </a:r>
            <a:r>
              <a:rPr lang="ru-RU" dirty="0" smtClean="0">
                <a:sym typeface="Symbol"/>
              </a:rPr>
              <a:t>5; 2 и 6; </a:t>
            </a:r>
            <a:r>
              <a:rPr lang="en-US" dirty="0" smtClean="0">
                <a:sym typeface="Symbol"/>
              </a:rPr>
              <a:t></a:t>
            </a:r>
            <a:r>
              <a:rPr lang="ru-RU" dirty="0" smtClean="0">
                <a:sym typeface="Symbol"/>
              </a:rPr>
              <a:t>4</a:t>
            </a:r>
            <a:r>
              <a:rPr lang="en-US" dirty="0" smtClean="0">
                <a:sym typeface="Symbol"/>
              </a:rPr>
              <a:t> </a:t>
            </a:r>
            <a:r>
              <a:rPr lang="ru-RU" dirty="0">
                <a:sym typeface="Symbol"/>
              </a:rPr>
              <a:t>и </a:t>
            </a:r>
            <a:r>
              <a:rPr lang="en-US" dirty="0" smtClean="0">
                <a:sym typeface="Symbol"/>
              </a:rPr>
              <a:t></a:t>
            </a:r>
            <a:r>
              <a:rPr lang="ru-RU" dirty="0" smtClean="0">
                <a:sym typeface="Symbol"/>
              </a:rPr>
              <a:t>8; 3 </a:t>
            </a:r>
            <a:r>
              <a:rPr lang="ru-RU" dirty="0">
                <a:sym typeface="Symbol"/>
              </a:rPr>
              <a:t>и </a:t>
            </a:r>
            <a:r>
              <a:rPr lang="ru-RU" dirty="0" smtClean="0">
                <a:sym typeface="Symbol"/>
              </a:rPr>
              <a:t>7 – </a:t>
            </a:r>
            <a:r>
              <a:rPr lang="ru-RU" b="1" i="1" dirty="0" smtClean="0">
                <a:sym typeface="Symbol"/>
              </a:rPr>
              <a:t>соответственные</a:t>
            </a:r>
            <a:r>
              <a:rPr lang="ru-RU" dirty="0" smtClean="0">
                <a:sym typeface="Symbol"/>
              </a:rPr>
              <a:t> углы</a:t>
            </a:r>
            <a:endParaRPr lang="ru-RU" dirty="0"/>
          </a:p>
        </p:txBody>
      </p:sp>
      <p:grpSp>
        <p:nvGrpSpPr>
          <p:cNvPr id="3" name="Группа 2"/>
          <p:cNvGrpSpPr/>
          <p:nvPr/>
        </p:nvGrpSpPr>
        <p:grpSpPr>
          <a:xfrm>
            <a:off x="827584" y="4069010"/>
            <a:ext cx="8093074" cy="3416320"/>
            <a:chOff x="827584" y="4069010"/>
            <a:chExt cx="8093074" cy="341632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7584" y="4091905"/>
              <a:ext cx="2448272" cy="2193058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pic>
        <p:sp>
          <p:nvSpPr>
            <p:cNvPr id="10" name="TextBox 9"/>
            <p:cNvSpPr txBox="1"/>
            <p:nvPr/>
          </p:nvSpPr>
          <p:spPr>
            <a:xfrm>
              <a:off x="3779912" y="4069010"/>
              <a:ext cx="5140746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Назовите накрест лежащие углы при прямых </a:t>
              </a:r>
              <a:r>
                <a:rPr lang="en-US" b="1" i="1" dirty="0"/>
                <a:t>a</a:t>
              </a:r>
              <a:r>
                <a:rPr lang="en-US" dirty="0"/>
                <a:t> </a:t>
              </a:r>
              <a:r>
                <a:rPr lang="ru-RU" dirty="0"/>
                <a:t>и </a:t>
              </a:r>
              <a:r>
                <a:rPr lang="en-US" b="1" i="1" dirty="0" smtClean="0"/>
                <a:t>b</a:t>
              </a:r>
              <a:r>
                <a:rPr lang="ru-RU" dirty="0"/>
                <a:t> </a:t>
              </a:r>
              <a:r>
                <a:rPr lang="ru-RU" dirty="0" smtClean="0"/>
                <a:t>и  секущей </a:t>
              </a:r>
              <a:r>
                <a:rPr lang="ru-RU" b="1" i="1" dirty="0" smtClean="0"/>
                <a:t>с</a:t>
              </a:r>
              <a:r>
                <a:rPr lang="en-US" b="1" i="1" dirty="0"/>
                <a:t>.</a:t>
              </a:r>
              <a:endParaRPr lang="ru-RU" b="1" i="1" dirty="0" smtClean="0"/>
            </a:p>
            <a:p>
              <a:endParaRPr lang="ru-RU" b="1" i="1" dirty="0"/>
            </a:p>
            <a:p>
              <a:r>
                <a:rPr lang="ru-RU" dirty="0"/>
                <a:t>Назовите </a:t>
              </a:r>
              <a:r>
                <a:rPr lang="ru-RU" dirty="0" smtClean="0"/>
                <a:t>односторонние </a:t>
              </a:r>
              <a:r>
                <a:rPr lang="ru-RU" dirty="0"/>
                <a:t>углы при прямых </a:t>
              </a:r>
              <a:r>
                <a:rPr lang="en-US" b="1" i="1" dirty="0" smtClean="0"/>
                <a:t>b</a:t>
              </a:r>
              <a:r>
                <a:rPr lang="en-US" dirty="0" smtClean="0"/>
                <a:t> </a:t>
              </a:r>
              <a:r>
                <a:rPr lang="ru-RU" dirty="0"/>
                <a:t>и </a:t>
              </a:r>
              <a:r>
                <a:rPr lang="ru-RU" b="1" i="1" dirty="0" smtClean="0"/>
                <a:t>с </a:t>
              </a:r>
              <a:r>
                <a:rPr lang="ru-RU" dirty="0" smtClean="0"/>
                <a:t>и  </a:t>
              </a:r>
              <a:r>
                <a:rPr lang="ru-RU" dirty="0"/>
                <a:t>секущей </a:t>
              </a:r>
              <a:r>
                <a:rPr lang="en-US" b="1" i="1" dirty="0" smtClean="0"/>
                <a:t>a.</a:t>
              </a:r>
            </a:p>
            <a:p>
              <a:endParaRPr lang="en-US" b="1" i="1" dirty="0"/>
            </a:p>
            <a:p>
              <a:r>
                <a:rPr lang="ru-RU" dirty="0"/>
                <a:t>Назовите </a:t>
              </a:r>
              <a:r>
                <a:rPr lang="ru-RU" dirty="0" smtClean="0"/>
                <a:t>соответственные </a:t>
              </a:r>
              <a:r>
                <a:rPr lang="ru-RU" dirty="0"/>
                <a:t>углы при прямых </a:t>
              </a:r>
              <a:r>
                <a:rPr lang="en-US" b="1" i="1" dirty="0"/>
                <a:t>a</a:t>
              </a:r>
              <a:r>
                <a:rPr lang="en-US" dirty="0"/>
                <a:t> </a:t>
              </a:r>
              <a:r>
                <a:rPr lang="ru-RU" dirty="0"/>
                <a:t>и </a:t>
              </a:r>
              <a:r>
                <a:rPr lang="ru-RU" b="1" i="1" dirty="0" smtClean="0"/>
                <a:t>с </a:t>
              </a:r>
              <a:r>
                <a:rPr lang="ru-RU" dirty="0" smtClean="0"/>
                <a:t>и  </a:t>
              </a:r>
              <a:r>
                <a:rPr lang="ru-RU" dirty="0"/>
                <a:t>секущей </a:t>
              </a:r>
              <a:r>
                <a:rPr lang="en-US" b="1" i="1" dirty="0" smtClean="0"/>
                <a:t>b.</a:t>
              </a:r>
              <a:endParaRPr lang="ru-RU" b="1" i="1" dirty="0"/>
            </a:p>
            <a:p>
              <a:endParaRPr lang="ru-RU" b="1" i="1" dirty="0"/>
            </a:p>
            <a:p>
              <a:endParaRPr lang="ru-RU" b="1" i="1" dirty="0"/>
            </a:p>
            <a:p>
              <a:endParaRPr lang="ru-RU" b="1" i="1" dirty="0"/>
            </a:p>
            <a:p>
              <a:r>
                <a:rPr lang="ru-RU" dirty="0" smtClean="0"/>
                <a:t> </a:t>
              </a:r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322803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Признаки параллельности прямых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1200844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prstClr val="black"/>
                </a:solidFill>
              </a:rPr>
              <a:t>Если при пересечении двух прямых секущей накрест лежащие углы равны, то прямые параллельны</a:t>
            </a:r>
            <a:endParaRPr lang="ru-RU" b="1" i="1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536" y="1988840"/>
            <a:ext cx="5904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prstClr val="black"/>
                </a:solidFill>
                <a:sym typeface="Symbol"/>
              </a:rPr>
              <a:t>Вариант 1</a:t>
            </a:r>
          </a:p>
          <a:p>
            <a:r>
              <a:rPr lang="ru-RU" dirty="0" smtClean="0">
                <a:solidFill>
                  <a:prstClr val="black"/>
                </a:solidFill>
                <a:sym typeface="Symbol"/>
              </a:rPr>
              <a:t>Две прямые пересечены третьей так, что соответственные углы равны. Докажите, что прямые параллельны.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36" y="2996952"/>
            <a:ext cx="66247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prstClr val="black"/>
                </a:solidFill>
                <a:sym typeface="Symbol"/>
              </a:rPr>
              <a:t>Вариант 2</a:t>
            </a:r>
          </a:p>
          <a:p>
            <a:r>
              <a:rPr lang="ru-RU" dirty="0" smtClean="0">
                <a:solidFill>
                  <a:prstClr val="black"/>
                </a:solidFill>
                <a:sym typeface="Symbol"/>
              </a:rPr>
              <a:t>Две прямые пересечены третьей так, что сумма односторонних углов равна 180. Докажите, что прямые параллельны.</a:t>
            </a:r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850995"/>
            <a:ext cx="2086153" cy="1270514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Группа 2"/>
          <p:cNvGrpSpPr/>
          <p:nvPr/>
        </p:nvGrpSpPr>
        <p:grpSpPr>
          <a:xfrm>
            <a:off x="467544" y="4293096"/>
            <a:ext cx="7943006" cy="1495544"/>
            <a:chOff x="467544" y="4293096"/>
            <a:chExt cx="7943006" cy="1495544"/>
          </a:xfrm>
        </p:grpSpPr>
        <p:sp>
          <p:nvSpPr>
            <p:cNvPr id="14" name="TextBox 13"/>
            <p:cNvSpPr txBox="1"/>
            <p:nvPr/>
          </p:nvSpPr>
          <p:spPr>
            <a:xfrm>
              <a:off x="467544" y="4293096"/>
              <a:ext cx="79208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i="1" dirty="0" smtClean="0">
                  <a:solidFill>
                    <a:prstClr val="black"/>
                  </a:solidFill>
                </a:rPr>
                <a:t>Если при пересечении двух прямых секущей соответственные углы равны, то прямые параллельны</a:t>
              </a:r>
              <a:endParaRPr lang="ru-RU" b="1" i="1" dirty="0">
                <a:solidFill>
                  <a:prstClr val="black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89670" y="5142309"/>
              <a:ext cx="79208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i="1" dirty="0" smtClean="0">
                  <a:solidFill>
                    <a:prstClr val="black"/>
                  </a:solidFill>
                </a:rPr>
                <a:t>Если при пересечении двух прямых секущей сумма односторонних углов равна 180</a:t>
              </a:r>
              <a:r>
                <a:rPr lang="ru-RU" b="1" i="1" dirty="0" smtClean="0">
                  <a:solidFill>
                    <a:prstClr val="black"/>
                  </a:solidFill>
                  <a:sym typeface="Symbol"/>
                </a:rPr>
                <a:t></a:t>
              </a:r>
              <a:r>
                <a:rPr lang="ru-RU" b="1" i="1" dirty="0" smtClean="0">
                  <a:solidFill>
                    <a:prstClr val="black"/>
                  </a:solidFill>
                </a:rPr>
                <a:t>, то прямые параллельны</a:t>
              </a:r>
              <a:endParaRPr lang="ru-RU" b="1" i="1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8509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5928" y="297885"/>
            <a:ext cx="8229600" cy="79695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Закрепление изученного</a:t>
            </a:r>
            <a:endParaRPr lang="ru-RU" sz="28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968" y="1094835"/>
            <a:ext cx="1941371" cy="1341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6022" y="1094835"/>
            <a:ext cx="1778410" cy="1362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9171" y="1122781"/>
            <a:ext cx="1947206" cy="1343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3697" y="3861048"/>
            <a:ext cx="2390516" cy="1376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245" y="3861048"/>
            <a:ext cx="2000122" cy="1362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27584" y="2564904"/>
            <a:ext cx="19413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Дано: </a:t>
            </a:r>
            <a:r>
              <a:rPr lang="ru-RU" dirty="0" smtClean="0">
                <a:sym typeface="Symbol"/>
              </a:rPr>
              <a:t>1=32,</a:t>
            </a:r>
            <a:r>
              <a:rPr lang="ru-RU" dirty="0">
                <a:sym typeface="Symbol"/>
              </a:rPr>
              <a:t> </a:t>
            </a:r>
            <a:r>
              <a:rPr lang="ru-RU" dirty="0" smtClean="0">
                <a:sym typeface="Symbol"/>
              </a:rPr>
              <a:t>2=32</a:t>
            </a:r>
            <a:r>
              <a:rPr lang="ru-RU" dirty="0">
                <a:sym typeface="Symbol"/>
              </a:rPr>
              <a:t></a:t>
            </a:r>
            <a:r>
              <a:rPr lang="ru-RU" dirty="0" smtClean="0">
                <a:sym typeface="Symbol"/>
              </a:rPr>
              <a:t> </a:t>
            </a:r>
          </a:p>
          <a:p>
            <a:r>
              <a:rPr lang="ru-RU" dirty="0" smtClean="0">
                <a:sym typeface="Symbol"/>
              </a:rPr>
              <a:t>Доказать: </a:t>
            </a:r>
            <a:r>
              <a:rPr lang="en-US" i="1" dirty="0" smtClean="0">
                <a:sym typeface="Symbol"/>
              </a:rPr>
              <a:t>a</a:t>
            </a:r>
            <a:r>
              <a:rPr lang="en-US" dirty="0" smtClean="0">
                <a:sym typeface="Symbol"/>
              </a:rPr>
              <a:t>||</a:t>
            </a:r>
            <a:r>
              <a:rPr lang="en-US" i="1" dirty="0" smtClean="0">
                <a:sym typeface="Symbol"/>
              </a:rPr>
              <a:t>b</a:t>
            </a:r>
            <a:endParaRPr lang="ru-RU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3556316" y="2575620"/>
            <a:ext cx="19413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Дано: </a:t>
            </a:r>
            <a:r>
              <a:rPr lang="ru-RU" dirty="0" smtClean="0">
                <a:sym typeface="Symbol"/>
              </a:rPr>
              <a:t>1=</a:t>
            </a:r>
            <a:r>
              <a:rPr lang="en-US" dirty="0" smtClean="0">
                <a:sym typeface="Symbol"/>
              </a:rPr>
              <a:t>48</a:t>
            </a:r>
            <a:r>
              <a:rPr lang="ru-RU" dirty="0" smtClean="0">
                <a:sym typeface="Symbol"/>
              </a:rPr>
              <a:t>,</a:t>
            </a:r>
            <a:r>
              <a:rPr lang="ru-RU" dirty="0">
                <a:sym typeface="Symbol"/>
              </a:rPr>
              <a:t> </a:t>
            </a:r>
            <a:r>
              <a:rPr lang="ru-RU" dirty="0" smtClean="0">
                <a:sym typeface="Symbol"/>
              </a:rPr>
              <a:t>2=</a:t>
            </a:r>
            <a:r>
              <a:rPr lang="en-US" dirty="0" smtClean="0">
                <a:sym typeface="Symbol"/>
              </a:rPr>
              <a:t>1</a:t>
            </a:r>
            <a:r>
              <a:rPr lang="ru-RU" dirty="0" smtClean="0">
                <a:sym typeface="Symbol"/>
              </a:rPr>
              <a:t>32</a:t>
            </a:r>
            <a:r>
              <a:rPr lang="ru-RU" dirty="0">
                <a:sym typeface="Symbol"/>
              </a:rPr>
              <a:t></a:t>
            </a:r>
            <a:r>
              <a:rPr lang="ru-RU" dirty="0" smtClean="0">
                <a:sym typeface="Symbol"/>
              </a:rPr>
              <a:t> </a:t>
            </a:r>
          </a:p>
          <a:p>
            <a:r>
              <a:rPr lang="ru-RU" dirty="0" smtClean="0">
                <a:sym typeface="Symbol"/>
              </a:rPr>
              <a:t>Доказать: </a:t>
            </a:r>
            <a:r>
              <a:rPr lang="en-US" i="1" dirty="0" smtClean="0">
                <a:sym typeface="Symbol"/>
              </a:rPr>
              <a:t>a</a:t>
            </a:r>
            <a:r>
              <a:rPr lang="en-US" dirty="0" smtClean="0">
                <a:sym typeface="Symbol"/>
              </a:rPr>
              <a:t>||</a:t>
            </a:r>
            <a:r>
              <a:rPr lang="en-US" i="1" dirty="0" smtClean="0">
                <a:sym typeface="Symbol"/>
              </a:rPr>
              <a:t>b</a:t>
            </a:r>
            <a:endParaRPr lang="ru-RU" i="1" dirty="0"/>
          </a:p>
        </p:txBody>
      </p:sp>
      <p:sp>
        <p:nvSpPr>
          <p:cNvPr id="18" name="TextBox 17"/>
          <p:cNvSpPr txBox="1"/>
          <p:nvPr/>
        </p:nvSpPr>
        <p:spPr>
          <a:xfrm>
            <a:off x="6009171" y="2570262"/>
            <a:ext cx="19413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Дано: </a:t>
            </a:r>
            <a:r>
              <a:rPr lang="ru-RU" dirty="0" smtClean="0">
                <a:sym typeface="Symbol"/>
              </a:rPr>
              <a:t>1=</a:t>
            </a:r>
            <a:r>
              <a:rPr lang="en-US" dirty="0" smtClean="0">
                <a:sym typeface="Symbol"/>
              </a:rPr>
              <a:t>47</a:t>
            </a:r>
            <a:r>
              <a:rPr lang="ru-RU" dirty="0" smtClean="0">
                <a:sym typeface="Symbol"/>
              </a:rPr>
              <a:t>,</a:t>
            </a:r>
            <a:r>
              <a:rPr lang="ru-RU" dirty="0">
                <a:sym typeface="Symbol"/>
              </a:rPr>
              <a:t> </a:t>
            </a:r>
            <a:r>
              <a:rPr lang="ru-RU" dirty="0" smtClean="0">
                <a:sym typeface="Symbol"/>
              </a:rPr>
              <a:t>2=</a:t>
            </a:r>
            <a:r>
              <a:rPr lang="en-US" dirty="0" smtClean="0">
                <a:sym typeface="Symbol"/>
              </a:rPr>
              <a:t>133</a:t>
            </a:r>
            <a:r>
              <a:rPr lang="ru-RU" dirty="0" smtClean="0">
                <a:sym typeface="Symbol"/>
              </a:rPr>
              <a:t> </a:t>
            </a:r>
          </a:p>
          <a:p>
            <a:r>
              <a:rPr lang="ru-RU" dirty="0" smtClean="0">
                <a:sym typeface="Symbol"/>
              </a:rPr>
              <a:t>Доказать: </a:t>
            </a:r>
            <a:r>
              <a:rPr lang="en-US" i="1" dirty="0" smtClean="0">
                <a:sym typeface="Symbol"/>
              </a:rPr>
              <a:t>a</a:t>
            </a:r>
            <a:r>
              <a:rPr lang="en-US" dirty="0" smtClean="0">
                <a:sym typeface="Symbol"/>
              </a:rPr>
              <a:t>||</a:t>
            </a:r>
            <a:r>
              <a:rPr lang="en-US" i="1" dirty="0" smtClean="0">
                <a:sym typeface="Symbol"/>
              </a:rPr>
              <a:t>b</a:t>
            </a:r>
            <a:endParaRPr lang="ru-RU" i="1" dirty="0"/>
          </a:p>
        </p:txBody>
      </p:sp>
      <p:sp>
        <p:nvSpPr>
          <p:cNvPr id="19" name="TextBox 18"/>
          <p:cNvSpPr txBox="1"/>
          <p:nvPr/>
        </p:nvSpPr>
        <p:spPr>
          <a:xfrm>
            <a:off x="1573697" y="5279926"/>
            <a:ext cx="1941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ym typeface="Symbol"/>
              </a:rPr>
              <a:t>Доказать: </a:t>
            </a:r>
            <a:r>
              <a:rPr lang="en-US" i="1" dirty="0" smtClean="0">
                <a:sym typeface="Symbol"/>
              </a:rPr>
              <a:t>AB</a:t>
            </a:r>
            <a:r>
              <a:rPr lang="en-US" dirty="0" smtClean="0">
                <a:sym typeface="Symbol"/>
              </a:rPr>
              <a:t>||</a:t>
            </a:r>
            <a:r>
              <a:rPr lang="en-US" i="1" dirty="0" smtClean="0">
                <a:sym typeface="Symbol"/>
              </a:rPr>
              <a:t>CD</a:t>
            </a:r>
            <a:endParaRPr lang="ru-RU" i="1" dirty="0"/>
          </a:p>
        </p:txBody>
      </p:sp>
      <p:sp>
        <p:nvSpPr>
          <p:cNvPr id="20" name="TextBox 19"/>
          <p:cNvSpPr txBox="1"/>
          <p:nvPr/>
        </p:nvSpPr>
        <p:spPr>
          <a:xfrm>
            <a:off x="5000245" y="5279926"/>
            <a:ext cx="2740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ym typeface="Symbol"/>
              </a:rPr>
              <a:t>Доказать: </a:t>
            </a:r>
            <a:r>
              <a:rPr lang="en-US" i="1" dirty="0" smtClean="0">
                <a:sym typeface="Symbol"/>
              </a:rPr>
              <a:t>AB</a:t>
            </a:r>
            <a:r>
              <a:rPr lang="en-US" dirty="0" smtClean="0">
                <a:sym typeface="Symbol"/>
              </a:rPr>
              <a:t>||</a:t>
            </a:r>
            <a:r>
              <a:rPr lang="en-US" i="1" dirty="0" smtClean="0">
                <a:sym typeface="Symbol"/>
              </a:rPr>
              <a:t>CD, BC</a:t>
            </a:r>
            <a:r>
              <a:rPr lang="en-US" dirty="0" smtClean="0">
                <a:sym typeface="Symbol"/>
              </a:rPr>
              <a:t>||</a:t>
            </a:r>
            <a:r>
              <a:rPr lang="en-US" i="1" dirty="0" smtClean="0">
                <a:sym typeface="Symbol"/>
              </a:rPr>
              <a:t>AD</a:t>
            </a:r>
            <a:endParaRPr lang="ru-RU" i="1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323528" y="1115452"/>
            <a:ext cx="360040" cy="369332"/>
            <a:chOff x="323528" y="1115452"/>
            <a:chExt cx="360040" cy="369332"/>
          </a:xfrm>
        </p:grpSpPr>
        <p:sp>
          <p:nvSpPr>
            <p:cNvPr id="5" name="Овал 4"/>
            <p:cNvSpPr/>
            <p:nvPr/>
          </p:nvSpPr>
          <p:spPr>
            <a:xfrm>
              <a:off x="323528" y="1124744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59532" y="1115452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ru-RU" dirty="0"/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3103096" y="1115452"/>
            <a:ext cx="360040" cy="369332"/>
            <a:chOff x="323528" y="1115452"/>
            <a:chExt cx="360040" cy="369332"/>
          </a:xfrm>
        </p:grpSpPr>
        <p:sp>
          <p:nvSpPr>
            <p:cNvPr id="25" name="Овал 24"/>
            <p:cNvSpPr/>
            <p:nvPr/>
          </p:nvSpPr>
          <p:spPr>
            <a:xfrm>
              <a:off x="323528" y="1124744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59532" y="1115452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2</a:t>
              </a:r>
              <a:endParaRPr lang="ru-RU" dirty="0"/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5587640" y="1124744"/>
            <a:ext cx="360040" cy="369332"/>
            <a:chOff x="323528" y="1115452"/>
            <a:chExt cx="360040" cy="369332"/>
          </a:xfrm>
        </p:grpSpPr>
        <p:sp>
          <p:nvSpPr>
            <p:cNvPr id="28" name="Овал 27"/>
            <p:cNvSpPr/>
            <p:nvPr/>
          </p:nvSpPr>
          <p:spPr>
            <a:xfrm>
              <a:off x="323528" y="1124744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59532" y="1115452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</a:t>
              </a:r>
              <a:endParaRPr lang="ru-RU" dirty="0"/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1130353" y="3861048"/>
            <a:ext cx="360040" cy="369332"/>
            <a:chOff x="323528" y="1115452"/>
            <a:chExt cx="360040" cy="369332"/>
          </a:xfrm>
        </p:grpSpPr>
        <p:sp>
          <p:nvSpPr>
            <p:cNvPr id="31" name="Овал 30"/>
            <p:cNvSpPr/>
            <p:nvPr/>
          </p:nvSpPr>
          <p:spPr>
            <a:xfrm>
              <a:off x="323528" y="1124744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59532" y="1115452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4</a:t>
              </a:r>
              <a:endParaRPr lang="ru-RU" dirty="0"/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4515244" y="3870340"/>
            <a:ext cx="360040" cy="369332"/>
            <a:chOff x="323528" y="1115452"/>
            <a:chExt cx="360040" cy="369332"/>
          </a:xfrm>
        </p:grpSpPr>
        <p:sp>
          <p:nvSpPr>
            <p:cNvPr id="34" name="Овал 33"/>
            <p:cNvSpPr/>
            <p:nvPr/>
          </p:nvSpPr>
          <p:spPr>
            <a:xfrm>
              <a:off x="323528" y="1124744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59532" y="1115452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5</a:t>
              </a:r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311925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1976964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Параграфы 24, 25, вопросы 1-5 в конце главы, № 186, 187</a:t>
            </a:r>
          </a:p>
          <a:p>
            <a:pPr algn="ctr"/>
            <a:r>
              <a:rPr lang="ru-RU" sz="2400" dirty="0" smtClean="0"/>
              <a:t>Учить признак, связанный с накрест лежащими углами, с доказательством!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6190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</TotalTime>
  <Words>302</Words>
  <Application>Microsoft Office PowerPoint</Application>
  <PresentationFormat>Экран (4:3)</PresentationFormat>
  <Paragraphs>42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Тема Office</vt:lpstr>
      <vt:lpstr>1_Тема Office</vt:lpstr>
      <vt:lpstr>Тема урока:</vt:lpstr>
      <vt:lpstr>Углы, полученные при пересечении двух прямых секущей</vt:lpstr>
      <vt:lpstr>Признаки параллельности прямых</vt:lpstr>
      <vt:lpstr>Закрепление изученного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Признаки параллельных прямых</dc:title>
  <dc:creator>Михаил</dc:creator>
  <cp:lastModifiedBy>Михаил</cp:lastModifiedBy>
  <cp:revision>17</cp:revision>
  <dcterms:created xsi:type="dcterms:W3CDTF">2013-12-19T12:39:19Z</dcterms:created>
  <dcterms:modified xsi:type="dcterms:W3CDTF">2013-12-19T19:23:09Z</dcterms:modified>
</cp:coreProperties>
</file>