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59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407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«Уравнения с параметрами в математических моделях реальных задач»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342900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Исайчев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Сергей,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ученик 8 В класса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Комаров М.С.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848872" cy="864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Примеры.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Найти все значения параметра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а,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при которых корни уравнения                                                  положительны.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Краткое решение: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1)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2)  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 теореме 1 имеем: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Ответ: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16705" y="1358770"/>
          <a:ext cx="2552700" cy="381000"/>
        </p:xfrm>
        <a:graphic>
          <a:graphicData uri="http://schemas.openxmlformats.org/presentationml/2006/ole">
            <p:oleObj spid="_x0000_s5122" name="Equation" r:id="rId3" imgW="1701720" imgH="25380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03648" y="2258870"/>
          <a:ext cx="1866900" cy="285750"/>
        </p:xfrm>
        <a:graphic>
          <a:graphicData uri="http://schemas.openxmlformats.org/presentationml/2006/ole">
            <p:oleObj spid="_x0000_s5123" name="Equation" r:id="rId4" imgW="1244520" imgH="19044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466655" y="2753925"/>
          <a:ext cx="590550" cy="285750"/>
        </p:xfrm>
        <a:graphic>
          <a:graphicData uri="http://schemas.openxmlformats.org/presentationml/2006/ole">
            <p:oleObj spid="_x0000_s5124" name="Equation" r:id="rId5" imgW="393480" imgH="190440" progId="Equation.DSMT4">
              <p:embed/>
            </p:oleObj>
          </a:graphicData>
        </a:graphic>
      </p:graphicFrame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1079326" y="3474690"/>
          <a:ext cx="6877050" cy="2114550"/>
        </p:xfrm>
        <a:graphic>
          <a:graphicData uri="http://schemas.openxmlformats.org/presentationml/2006/ole">
            <p:oleObj spid="_x0000_s5125" name="Equation" r:id="rId6" imgW="4584600" imgH="140940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964010" y="5850455"/>
          <a:ext cx="1239838" cy="323850"/>
        </p:xfrm>
        <a:graphic>
          <a:graphicData uri="http://schemas.openxmlformats.org/presentationml/2006/ole">
            <p:oleObj spid="_x0000_s5126" name="Equation" r:id="rId7" imgW="8254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848872" cy="903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Примеры.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При каких значениях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а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сумма кубов корней уравнения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                                 равна их удвоенной сумме?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Краткое решение: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Допустим, что корни существуют.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Отсюда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8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Используя теорему Виета, получаем: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Откуда                                      Проверкой убеждаемся, что только при </a:t>
            </a: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дискриминант исходного уравнения положителен.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8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Ответ: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79712" y="1484784"/>
          <a:ext cx="1714500" cy="342900"/>
        </p:xfrm>
        <a:graphic>
          <a:graphicData uri="http://schemas.openxmlformats.org/presentationml/2006/ole">
            <p:oleObj spid="_x0000_s6146" name="Equation" r:id="rId3" imgW="1143000" imgH="22860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187624" y="2780928"/>
          <a:ext cx="3524250" cy="857250"/>
        </p:xfrm>
        <a:graphic>
          <a:graphicData uri="http://schemas.openxmlformats.org/presentationml/2006/ole">
            <p:oleObj spid="_x0000_s6147" name="Equation" r:id="rId4" imgW="2349360" imgH="571320" progId="Equation.DSMT4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979712" y="6021288"/>
          <a:ext cx="819150" cy="285750"/>
        </p:xfrm>
        <a:graphic>
          <a:graphicData uri="http://schemas.openxmlformats.org/presentationml/2006/ole">
            <p:oleObj spid="_x0000_s6150" name="Equation" r:id="rId5" imgW="545760" imgH="190440" progId="Equation.DSMT4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51720" y="3717032"/>
          <a:ext cx="4229100" cy="400050"/>
        </p:xfrm>
        <a:graphic>
          <a:graphicData uri="http://schemas.openxmlformats.org/presentationml/2006/ole">
            <p:oleObj spid="_x0000_s6151" name="Equation" r:id="rId6" imgW="2819160" imgH="266400" progId="Equation.DSMT4">
              <p:embed/>
            </p:oleObj>
          </a:graphicData>
        </a:graphic>
      </p:graphicFrame>
      <p:graphicFrame>
        <p:nvGraphicFramePr>
          <p:cNvPr id="6152" name="Object 3"/>
          <p:cNvGraphicFramePr>
            <a:graphicFrameLocks noChangeAspect="1"/>
          </p:cNvGraphicFramePr>
          <p:nvPr/>
        </p:nvGraphicFramePr>
        <p:xfrm>
          <a:off x="5004048" y="4221088"/>
          <a:ext cx="2686050" cy="723900"/>
        </p:xfrm>
        <a:graphic>
          <a:graphicData uri="http://schemas.openxmlformats.org/presentationml/2006/ole">
            <p:oleObj spid="_x0000_s6152" name="Equation" r:id="rId7" imgW="1790640" imgH="482400" progId="Equation.DSMT4">
              <p:embed/>
            </p:oleObj>
          </a:graphicData>
        </a:graphic>
      </p:graphicFrame>
      <p:graphicFrame>
        <p:nvGraphicFramePr>
          <p:cNvPr id="6153" name="Object 3"/>
          <p:cNvGraphicFramePr>
            <a:graphicFrameLocks noChangeAspect="1"/>
          </p:cNvGraphicFramePr>
          <p:nvPr/>
        </p:nvGraphicFramePr>
        <p:xfrm>
          <a:off x="1907704" y="4869160"/>
          <a:ext cx="2016224" cy="280031"/>
        </p:xfrm>
        <a:graphic>
          <a:graphicData uri="http://schemas.openxmlformats.org/presentationml/2006/ole">
            <p:oleObj spid="_x0000_s6153" name="Equation" r:id="rId8" imgW="1371600" imgH="190440" progId="Equation.DSMT4">
              <p:embed/>
            </p:oleObj>
          </a:graphicData>
        </a:graphic>
      </p:graphicFrame>
      <p:graphicFrame>
        <p:nvGraphicFramePr>
          <p:cNvPr id="6154" name="Object 6"/>
          <p:cNvGraphicFramePr>
            <a:graphicFrameLocks noChangeAspect="1"/>
          </p:cNvGraphicFramePr>
          <p:nvPr/>
        </p:nvGraphicFramePr>
        <p:xfrm>
          <a:off x="7913688" y="4868863"/>
          <a:ext cx="762000" cy="285750"/>
        </p:xfrm>
        <a:graphic>
          <a:graphicData uri="http://schemas.openxmlformats.org/presentationml/2006/ole">
            <p:oleObj spid="_x0000_s6154" name="Equation" r:id="rId9" imgW="50796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8563" y="773757"/>
            <a:ext cx="7848872" cy="4502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spc="200" dirty="0" smtClean="0">
                <a:latin typeface="Times New Roman" pitchFamily="18" charset="0"/>
                <a:cs typeface="Times New Roman" pitchFamily="18" charset="0"/>
              </a:rPr>
              <a:t>Задача из области проектирования помещений.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проектируемое помещение дана площадь 10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</a:t>
            </a:r>
            <a:r>
              <a:rPr lang="ru-RU" baseline="30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– прямоугольная, но обязательно с двумя несоприкасающимися квадратными выемками с одной стороны (они в указанную площадь не входят). При этом длина прямоугольного помещения должна быть больше ширины ровно на удвоенную длину стороны квадратной выемки, а ширина должна быть меньше 3 м.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Требуется определить размеры помещения, рассмотреть всевозможные варианты.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76673"/>
            <a:ext cx="7848872" cy="524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Займёмся составлением математической модели задачи.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Запишем площадь помещения: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Выберем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независимую переменную. По условию имеем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Переформулируем вопрос задачи «на языке параметра»: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каких значениях а уравнение                                      имеет хотя бы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один корень, удовлетворяющий условию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283968" y="3293985"/>
          <a:ext cx="2362200" cy="704850"/>
        </p:xfrm>
        <a:graphic>
          <a:graphicData uri="http://schemas.openxmlformats.org/presentationml/2006/ole">
            <p:oleObj spid="_x0000_s24578" name="Equation" r:id="rId3" imgW="1574640" imgH="469800" progId="Equation.DSMT4">
              <p:embed/>
            </p:oleObj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411760" y="1268760"/>
            <a:ext cx="4824536" cy="2107396"/>
            <a:chOff x="2411760" y="4221088"/>
            <a:chExt cx="4824536" cy="21073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771800" y="4221088"/>
              <a:ext cx="3456384" cy="158417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652120" y="4221088"/>
              <a:ext cx="57606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652120" y="5229200"/>
              <a:ext cx="57606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07904" y="4725144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 = 10 </a:t>
              </a:r>
              <a:endParaRPr lang="ru-RU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760" y="4725144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ru-RU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39952" y="580526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 + a</a:t>
              </a:r>
              <a:endParaRPr lang="ru-RU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28184" y="4221088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a/2</a:t>
              </a:r>
              <a:endParaRPr lang="ru-RU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8184" y="5271591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a/2</a:t>
              </a:r>
              <a:endParaRPr lang="ru-RU" sz="2400" dirty="0"/>
            </a:p>
          </p:txBody>
        </p:sp>
      </p:grp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7092280" y="3969060"/>
          <a:ext cx="1066800" cy="285750"/>
        </p:xfrm>
        <a:graphic>
          <a:graphicData uri="http://schemas.openxmlformats.org/presentationml/2006/ole">
            <p:oleObj spid="_x0000_s24579" name="Equation" r:id="rId4" imgW="711000" imgH="190440" progId="Equation.DSMT4">
              <p:embed/>
            </p:oleObj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4499992" y="4659365"/>
          <a:ext cx="1866900" cy="704850"/>
        </p:xfrm>
        <a:graphic>
          <a:graphicData uri="http://schemas.openxmlformats.org/presentationml/2006/ole">
            <p:oleObj spid="_x0000_s24580" name="Equation" r:id="rId5" imgW="1244520" imgH="46980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176242" y="5348495"/>
          <a:ext cx="1123950" cy="285750"/>
        </p:xfrm>
        <a:graphic>
          <a:graphicData uri="http://schemas.openxmlformats.org/presentationml/2006/ole">
            <p:oleObj spid="_x0000_s24581" name="Equation" r:id="rId6" imgW="74916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3245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88435"/>
            <a:ext cx="7848872" cy="49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задача на расположение корней. Вначале сделаем предварительные преобразования, получим уравнение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Если корни существуют, то по теореме Виета их произведение             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при любом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а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  <a:sym typeface="Mathematica1"/>
              </a:rPr>
              <a:t>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корни разных знаков.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8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Нас интересует только больший (положительный) корень. Нужно, чтобы он содержался в интервале (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;3).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131840" y="1645507"/>
          <a:ext cx="2743200" cy="381000"/>
        </p:xfrm>
        <a:graphic>
          <a:graphicData uri="http://schemas.openxmlformats.org/presentationml/2006/ole">
            <p:oleObj spid="_x0000_s25602" name="Equation" r:id="rId3" imgW="1828800" imgH="253800" progId="Equation.DSMT4">
              <p:embed/>
            </p:oleObj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1016605" y="2590612"/>
          <a:ext cx="1447800" cy="704850"/>
        </p:xfrm>
        <a:graphic>
          <a:graphicData uri="http://schemas.openxmlformats.org/presentationml/2006/ole">
            <p:oleObj spid="_x0000_s25604" name="Equation" r:id="rId4" imgW="965160" imgH="469800" progId="Equation.DSMT4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3851920" y="2798930"/>
          <a:ext cx="323850" cy="247650"/>
        </p:xfrm>
        <a:graphic>
          <a:graphicData uri="http://schemas.openxmlformats.org/presentationml/2006/ole">
            <p:oleObj spid="_x0000_s25605" name="Equation" r:id="rId5" imgW="21564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76673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Воспользуемся графической интерпретацией, а именно следующей теоремой: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 smtClean="0"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Теорема 3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Чтобы только больший корень квадратного трёхчлена                               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лежал в интервале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M;N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необходимо и достаточно выполнение условий: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701570" y="1268760"/>
          <a:ext cx="2095500" cy="381000"/>
        </p:xfrm>
        <a:graphic>
          <a:graphicData uri="http://schemas.openxmlformats.org/presentationml/2006/ole">
            <p:oleObj spid="_x0000_s28675" name="Equation" r:id="rId3" imgW="1396800" imgH="25380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581890" y="1718810"/>
          <a:ext cx="1390650" cy="781050"/>
        </p:xfrm>
        <a:graphic>
          <a:graphicData uri="http://schemas.openxmlformats.org/presentationml/2006/ole">
            <p:oleObj spid="_x0000_s28677" name="Equation" r:id="rId4" imgW="927000" imgH="520560" progId="Equation.DSMT4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/>
          <a:srcRect l="24211" t="23750" r="18204" b="27688"/>
          <a:stretch>
            <a:fillRect/>
          </a:stretch>
        </p:blipFill>
        <p:spPr bwMode="auto">
          <a:xfrm>
            <a:off x="1736685" y="2933945"/>
            <a:ext cx="5977150" cy="28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46675" y="306896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7045" y="306896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58670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Имеем: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Управление решением реальной задачи с помощью параметра:</a:t>
            </a: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01670" y="683695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2150" y="773705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791580" y="1133745"/>
          <a:ext cx="7086600" cy="1238250"/>
        </p:xfrm>
        <a:graphic>
          <a:graphicData uri="http://schemas.openxmlformats.org/presentationml/2006/ole">
            <p:oleObj spid="_x0000_s29700" name="Equation" r:id="rId3" imgW="4724280" imgH="825480" progId="Equation.DSMT4">
              <p:embed/>
            </p:oleObj>
          </a:graphicData>
        </a:graphic>
      </p:graphicFrame>
      <p:sp>
        <p:nvSpPr>
          <p:cNvPr id="13" name="Блок-схема: альтернативный процесс 12"/>
          <p:cNvSpPr/>
          <p:nvPr/>
        </p:nvSpPr>
        <p:spPr>
          <a:xfrm>
            <a:off x="1196625" y="3519009"/>
            <a:ext cx="2655294" cy="24752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41629" y="3744035"/>
            <a:ext cx="265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конкретного значения параметра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множества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601669" y="4776995"/>
          <a:ext cx="1714500" cy="857250"/>
        </p:xfrm>
        <a:graphic>
          <a:graphicData uri="http://schemas.openxmlformats.org/presentationml/2006/ole">
            <p:oleObj spid="_x0000_s29701" name="Equation" r:id="rId4" imgW="1143000" imgH="571320" progId="Equation.DSMT4">
              <p:embed/>
            </p:oleObj>
          </a:graphicData>
        </a:graphic>
      </p:graphicFrame>
      <p:sp>
        <p:nvSpPr>
          <p:cNvPr id="15" name="Блок-схема: альтернативный процесс 14"/>
          <p:cNvSpPr/>
          <p:nvPr/>
        </p:nvSpPr>
        <p:spPr>
          <a:xfrm>
            <a:off x="4481990" y="3519010"/>
            <a:ext cx="3465386" cy="243027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72000" y="3744035"/>
            <a:ext cx="4230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решения задачи: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Ширина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5652120" y="4239090"/>
          <a:ext cx="2152650" cy="762000"/>
        </p:xfrm>
        <a:graphic>
          <a:graphicData uri="http://schemas.openxmlformats.org/presentationml/2006/ole">
            <p:oleObj spid="_x0000_s29702" name="Equation" r:id="rId5" imgW="1434960" imgH="507960" progId="Equation.DSMT4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652120" y="5431600"/>
          <a:ext cx="590550" cy="247650"/>
        </p:xfrm>
        <a:graphic>
          <a:graphicData uri="http://schemas.openxmlformats.org/presentationml/2006/ole">
            <p:oleObj spid="_x0000_s29703" name="Equation" r:id="rId6" imgW="393480" imgH="164880" progId="Equation.DSMT4">
              <p:embed/>
            </p:oleObj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3941930" y="4554125"/>
            <a:ext cx="495055" cy="2700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47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Таблица различных вариантов решения задачи в зависимости от параметра: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61710" y="1313766"/>
          <a:ext cx="5265583" cy="508555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99487"/>
                <a:gridCol w="1137665"/>
                <a:gridCol w="1089594"/>
                <a:gridCol w="945383"/>
                <a:gridCol w="993454"/>
              </a:tblGrid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Параметр 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Ширина </a:t>
                      </a:r>
                      <a:r>
                        <a:rPr lang="en-US" sz="1400" b="1" i="1" u="none" strike="noStrike" dirty="0"/>
                        <a:t>x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Длина </a:t>
                      </a:r>
                      <a:r>
                        <a:rPr lang="en-US" sz="1400" b="1" i="1" u="none" strike="noStrike" dirty="0"/>
                        <a:t>x+a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а/2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/>
                        <a:t>Площадь </a:t>
                      </a:r>
                      <a:r>
                        <a:rPr lang="en-US" sz="1400" b="1" i="1" u="none" strike="noStrike" dirty="0"/>
                        <a:t>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2,98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3,38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3,44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3,57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0,6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4,01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4,09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4,34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0,95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1,05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/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4,98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  <a:tr h="2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2,58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5,08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1,25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62" marR="7362" marT="7362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93685"/>
            <a:ext cx="7848872" cy="4225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spc="200" dirty="0" smtClean="0">
                <a:latin typeface="Times New Roman" pitchFamily="18" charset="0"/>
                <a:cs typeface="Times New Roman" pitchFamily="18" charset="0"/>
              </a:rPr>
              <a:t>Задача из механики.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"/>
              </a:rPr>
              <a:t>Аэростат поднимается с поверхности земли вертикально вверх. Через некоторое время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0000"/>
                </a:solidFill>
                <a:latin typeface="times"/>
              </a:rPr>
              <a:t>после начала подъема аэростата из него выпал камень. Известно, что камень долетел до земли не более, чем за 4 с.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i="1" dirty="0" smtClean="0">
              <a:solidFill>
                <a:srgbClr val="000000"/>
              </a:solidFill>
              <a:latin typeface="times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Требуется определить ускорение, высоту подъема аэростата, момент времени, когда камень выпал, а также момент приземления камня. Рассмотреть всевозможные варианты.</a:t>
            </a:r>
            <a:r>
              <a:rPr lang="ru-RU" i="1" dirty="0" smtClean="0">
                <a:solidFill>
                  <a:srgbClr val="000000"/>
                </a:solidFill>
                <a:latin typeface="times"/>
              </a:rPr>
              <a:t> Сопротивлением воздуха пренебречь. Ускорение свободного падения принять равным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10 м/с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>
                <a:solidFill>
                  <a:srgbClr val="000000"/>
                </a:solidFill>
                <a:latin typeface="times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566555" y="548680"/>
            <a:ext cx="5355595" cy="5005983"/>
            <a:chOff x="566555" y="548680"/>
            <a:chExt cx="5355595" cy="5005983"/>
          </a:xfrm>
        </p:grpSpPr>
        <p:sp>
          <p:nvSpPr>
            <p:cNvPr id="5" name="Стрелка вверх 4"/>
            <p:cNvSpPr/>
            <p:nvPr/>
          </p:nvSpPr>
          <p:spPr>
            <a:xfrm>
              <a:off x="2186021" y="638690"/>
              <a:ext cx="45719" cy="454550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9402" b="35620"/>
            <a:stretch>
              <a:fillRect/>
            </a:stretch>
          </p:blipFill>
          <p:spPr bwMode="auto">
            <a:xfrm>
              <a:off x="566555" y="1493785"/>
              <a:ext cx="1534667" cy="786993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Стрелка вправо 7"/>
            <p:cNvSpPr/>
            <p:nvPr/>
          </p:nvSpPr>
          <p:spPr>
            <a:xfrm>
              <a:off x="2186735" y="5139190"/>
              <a:ext cx="3735415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41730" y="1898830"/>
              <a:ext cx="1800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олилиния 12"/>
            <p:cNvSpPr/>
            <p:nvPr/>
          </p:nvSpPr>
          <p:spPr>
            <a:xfrm>
              <a:off x="2276745" y="1898830"/>
              <a:ext cx="1498806" cy="3285365"/>
            </a:xfrm>
            <a:custGeom>
              <a:avLst/>
              <a:gdLst>
                <a:gd name="connsiteX0" fmla="*/ 0 w 1376127"/>
                <a:gd name="connsiteY0" fmla="*/ 0 h 3286408"/>
                <a:gd name="connsiteX1" fmla="*/ 733331 w 1376127"/>
                <a:gd name="connsiteY1" fmla="*/ 851026 h 3286408"/>
                <a:gd name="connsiteX2" fmla="*/ 1376127 w 1376127"/>
                <a:gd name="connsiteY2" fmla="*/ 3286408 h 328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6127" h="3286408">
                  <a:moveTo>
                    <a:pt x="0" y="0"/>
                  </a:moveTo>
                  <a:cubicBezTo>
                    <a:pt x="251988" y="151645"/>
                    <a:pt x="503977" y="303291"/>
                    <a:pt x="733331" y="851026"/>
                  </a:cubicBezTo>
                  <a:cubicBezTo>
                    <a:pt x="962686" y="1398761"/>
                    <a:pt x="1169406" y="2342584"/>
                    <a:pt x="1376127" y="3286408"/>
                  </a:cubicBez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/>
          </p:nvGraphicFramePr>
          <p:xfrm>
            <a:off x="1826695" y="548680"/>
            <a:ext cx="301225" cy="351429"/>
          </p:xfrm>
          <a:graphic>
            <a:graphicData uri="http://schemas.openxmlformats.org/presentationml/2006/ole">
              <p:oleObj spid="_x0000_s31747" name="Equation" r:id="rId4" imgW="152280" imgH="177480" progId="Equation.DSMT4">
                <p:embed/>
              </p:oleObj>
            </a:graphicData>
          </a:graphic>
        </p:graphicFrame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5700713" y="5184775"/>
            <a:ext cx="200025" cy="350838"/>
          </p:xfrm>
          <a:graphic>
            <a:graphicData uri="http://schemas.openxmlformats.org/presentationml/2006/ole">
              <p:oleObj spid="_x0000_s31748" name="Equation" r:id="rId5" imgW="101520" imgH="177480" progId="Equation.DSMT4">
                <p:embed/>
              </p:oleObj>
            </a:graphicData>
          </a:graphic>
        </p:graphicFrame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273300" y="1387475"/>
            <a:ext cx="400050" cy="476250"/>
          </p:xfrm>
          <a:graphic>
            <a:graphicData uri="http://schemas.openxmlformats.org/presentationml/2006/ole">
              <p:oleObj spid="_x0000_s31749" name="Equation" r:id="rId6" imgW="203040" imgH="241200" progId="Equation.DSMT4">
                <p:embed/>
              </p:oleObj>
            </a:graphicData>
          </a:graphic>
        </p:graphicFrame>
        <p:graphicFrame>
          <p:nvGraphicFramePr>
            <p:cNvPr id="31750" name="Object 6"/>
            <p:cNvGraphicFramePr>
              <a:graphicFrameLocks noChangeAspect="1"/>
            </p:cNvGraphicFramePr>
            <p:nvPr/>
          </p:nvGraphicFramePr>
          <p:xfrm>
            <a:off x="3697288" y="5253038"/>
            <a:ext cx="249237" cy="301625"/>
          </p:xfrm>
          <a:graphic>
            <a:graphicData uri="http://schemas.openxmlformats.org/presentationml/2006/ole">
              <p:oleObj spid="_x0000_s31750" name="Equation" r:id="rId7" imgW="126720" imgH="152280" progId="Equation.DSMT4">
                <p:embed/>
              </p:oleObj>
            </a:graphicData>
          </a:graphic>
        </p:graphicFrame>
        <p:graphicFrame>
          <p:nvGraphicFramePr>
            <p:cNvPr id="31751" name="Object 7"/>
            <p:cNvGraphicFramePr>
              <a:graphicFrameLocks noChangeAspect="1"/>
            </p:cNvGraphicFramePr>
            <p:nvPr/>
          </p:nvGraphicFramePr>
          <p:xfrm>
            <a:off x="1803400" y="5081588"/>
            <a:ext cx="349250" cy="376237"/>
          </p:xfrm>
          <a:graphic>
            <a:graphicData uri="http://schemas.openxmlformats.org/presentationml/2006/ole">
              <p:oleObj spid="_x0000_s31751" name="Equation" r:id="rId8" imgW="177480" imgH="190440" progId="Equation.DSMT4">
                <p:embed/>
              </p:oleObj>
            </a:graphicData>
          </a:graphic>
        </p:graphicFrame>
        <p:pic>
          <p:nvPicPr>
            <p:cNvPr id="31752" name="Picture 8" descr="D:\Downloads\rock-35522_64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71900" y="4689140"/>
              <a:ext cx="385545" cy="502543"/>
            </a:xfrm>
            <a:prstGeom prst="rect">
              <a:avLst/>
            </a:prstGeom>
            <a:noFill/>
          </p:spPr>
        </p:pic>
      </p:grpSp>
      <p:sp>
        <p:nvSpPr>
          <p:cNvPr id="21" name="Прямоугольник 20"/>
          <p:cNvSpPr/>
          <p:nvPr/>
        </p:nvSpPr>
        <p:spPr>
          <a:xfrm>
            <a:off x="4977045" y="773705"/>
            <a:ext cx="34653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Обозначения в математической модели задачи:</a:t>
            </a:r>
          </a:p>
          <a:p>
            <a:endParaRPr lang="ru-RU" dirty="0" smtClean="0"/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– ускорение аэростата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– момент выпада камня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– момент приземления камня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– высота аэростата при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5022050" y="2573905"/>
          <a:ext cx="223131" cy="270030"/>
        </p:xfrm>
        <a:graphic>
          <a:graphicData uri="http://schemas.openxmlformats.org/presentationml/2006/ole">
            <p:oleObj spid="_x0000_s31753" name="Equation" r:id="rId10" imgW="126720" imgH="152280" progId="Equation.DSMT4">
              <p:embed/>
            </p:oleObj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5067055" y="2258548"/>
          <a:ext cx="206375" cy="360362"/>
        </p:xfrm>
        <a:graphic>
          <a:graphicData uri="http://schemas.openxmlformats.org/presentationml/2006/ole">
            <p:oleObj spid="_x0000_s31754" name="Equation" r:id="rId11" imgW="139680" imgH="241200" progId="Equation.DSMT4">
              <p:embed/>
            </p:oleObj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7677345" y="2798930"/>
          <a:ext cx="206375" cy="360363"/>
        </p:xfrm>
        <a:graphic>
          <a:graphicData uri="http://schemas.openxmlformats.org/presentationml/2006/ole">
            <p:oleObj spid="_x0000_s31755" name="Equation" r:id="rId12" imgW="139680" imgH="241200" progId="Equation.DSMT4">
              <p:embed/>
            </p:oleObj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5022050" y="2798930"/>
          <a:ext cx="315035" cy="375042"/>
        </p:xfrm>
        <a:graphic>
          <a:graphicData uri="http://schemas.openxmlformats.org/presentationml/2006/ole">
            <p:oleObj spid="_x0000_s31756" name="Equation" r:id="rId13" imgW="20304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 математические модели реальных задач, описываемых уравнениями с параметрами.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и систематизировать методы решения некоторых задач с параметрами;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привести примеры реальных задач, математические модели которых допускают введение параметра;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исследовать, каким образом решение задачи зависит от параметра;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простейшие программные средства для вычислений.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01570" y="593685"/>
            <a:ext cx="7785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/>
              </a:rPr>
              <a:t>Движение камня описывается законом свободного падения: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3311860" y="953725"/>
          <a:ext cx="2362200" cy="704850"/>
        </p:xfrm>
        <a:graphic>
          <a:graphicData uri="http://schemas.openxmlformats.org/presentationml/2006/ole">
            <p:oleObj spid="_x0000_s32779" name="Equation" r:id="rId3" imgW="1574640" imgH="469800" progId="Equation.DSMT4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36584" y="1583795"/>
            <a:ext cx="74258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"/>
              </a:rPr>
              <a:t>Это квадратичная функция, и траектория движения камня описывается параболой (правой ветвью).</a:t>
            </a:r>
          </a:p>
          <a:p>
            <a:endParaRPr lang="ru-RU" dirty="0" smtClean="0">
              <a:solidFill>
                <a:srgbClr val="000000"/>
              </a:solidFill>
              <a:latin typeface="time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камень оказывается на земле, т. е.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= 0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pc="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Математическая постановка задачи:</a:t>
            </a:r>
          </a:p>
          <a:p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каких значениях параметров  а  и  </a:t>
            </a:r>
            <a:r>
              <a:rPr lang="en-US" i="1" dirty="0" smtClean="0">
                <a:solidFill>
                  <a:srgbClr val="000000"/>
                </a:solidFill>
                <a:latin typeface="times"/>
              </a:rPr>
              <a:t>t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</a:rPr>
              <a:t>0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корень уравнения</a:t>
            </a:r>
          </a:p>
          <a:p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превышает 4?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3589338" y="3789040"/>
          <a:ext cx="2076450" cy="704850"/>
        </p:xfrm>
        <a:graphic>
          <a:graphicData uri="http://schemas.openxmlformats.org/presentationml/2006/ole">
            <p:oleObj spid="_x0000_s32780" name="Equation" r:id="rId4" imgW="1384200" imgH="469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3245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988435"/>
            <a:ext cx="7848872" cy="464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задача на расположение корней. Сделав преобразования, получим уравнение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Если корни существуют, то по теореме Виета их произведение             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  <a:sym typeface="Mathematica1"/>
              </a:rPr>
              <a:t>                   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корни разных знаков.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800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Необходимо, чтобы корни были меньше или равны 4.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22638" y="1636713"/>
          <a:ext cx="2362200" cy="400050"/>
        </p:xfrm>
        <a:graphic>
          <a:graphicData uri="http://schemas.openxmlformats.org/presentationml/2006/ole">
            <p:oleObj spid="_x0000_s34818" name="Equation" r:id="rId3" imgW="1574640" imgH="266400" progId="Equation.DSMT4">
              <p:embed/>
            </p:oleObj>
          </a:graphicData>
        </a:graphic>
      </p:graphicFrame>
      <p:graphicFrame>
        <p:nvGraphicFramePr>
          <p:cNvPr id="24580" name="Object 2"/>
          <p:cNvGraphicFramePr>
            <a:graphicFrameLocks noChangeAspect="1"/>
          </p:cNvGraphicFramePr>
          <p:nvPr/>
        </p:nvGraphicFramePr>
        <p:xfrm>
          <a:off x="1235075" y="2581275"/>
          <a:ext cx="1009650" cy="723900"/>
        </p:xfrm>
        <a:graphic>
          <a:graphicData uri="http://schemas.openxmlformats.org/presentationml/2006/ole">
            <p:oleObj spid="_x0000_s34819" name="Equation" r:id="rId4" imgW="672840" imgH="482400" progId="Equation.DSMT4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632340" y="1673805"/>
          <a:ext cx="400050" cy="323850"/>
        </p:xfrm>
        <a:graphic>
          <a:graphicData uri="http://schemas.openxmlformats.org/presentationml/2006/ole">
            <p:oleObj spid="_x0000_s34820" name="Equation" r:id="rId5" imgW="266400" imgH="215640" progId="Equation.DSMT4">
              <p:embed/>
            </p:oleObj>
          </a:graphicData>
        </a:graphic>
      </p:graphicFrame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2276745" y="2821310"/>
          <a:ext cx="323850" cy="247650"/>
        </p:xfrm>
        <a:graphic>
          <a:graphicData uri="http://schemas.openxmlformats.org/presentationml/2006/ole">
            <p:oleObj spid="_x0000_s34821" name="Equation" r:id="rId6" imgW="21564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76673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Воспользуемся графической интерпретацией, а именно следующей теоремой: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400" dirty="0" smtClean="0"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Теорема 4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Чтобы оба корня квадратного трёхчлена                                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были меньше числа х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</a:rPr>
              <a:t>0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необходимо и достаточно выполнение условий: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701570" y="1268760"/>
          <a:ext cx="2095500" cy="381000"/>
        </p:xfrm>
        <a:graphic>
          <a:graphicData uri="http://schemas.openxmlformats.org/presentationml/2006/ole">
            <p:oleObj spid="_x0000_s35842" name="Equation" r:id="rId3" imgW="1396800" imgH="25380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626895" y="1718810"/>
          <a:ext cx="1352550" cy="1809750"/>
        </p:xfrm>
        <a:graphic>
          <a:graphicData uri="http://schemas.openxmlformats.org/presentationml/2006/ole">
            <p:oleObj spid="_x0000_s35843" name="Equation" r:id="rId4" imgW="901440" imgH="1206360" progId="Equation.DSMT4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 l="23104" t="23750" r="16727" b="27032"/>
          <a:stretch>
            <a:fillRect/>
          </a:stretch>
        </p:blipFill>
        <p:spPr bwMode="auto">
          <a:xfrm>
            <a:off x="1601670" y="3676666"/>
            <a:ext cx="6210690" cy="28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1650" y="387905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77045" y="3744035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58670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Имеем: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примем за параметр переменную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решим первое неравенство последней системы относительно </a:t>
            </a:r>
            <a:r>
              <a:rPr lang="en-US" i="1" dirty="0" smtClean="0">
                <a:solidFill>
                  <a:srgbClr val="000000"/>
                </a:solidFill>
                <a:latin typeface="times"/>
              </a:rPr>
              <a:t>t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</a:rPr>
              <a:t>0</a:t>
            </a: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Учтем также, что </a:t>
            </a:r>
            <a:r>
              <a:rPr lang="en-US" i="1" dirty="0" smtClean="0">
                <a:solidFill>
                  <a:srgbClr val="000000"/>
                </a:solidFill>
                <a:latin typeface="times"/>
              </a:rPr>
              <a:t>t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</a:rPr>
              <a:t>0</a:t>
            </a:r>
            <a:r>
              <a:rPr lang="en-US" spc="2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Получим: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01670" y="683695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2150" y="773705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1897063" y="828675"/>
          <a:ext cx="4876800" cy="1847850"/>
        </p:xfrm>
        <a:graphic>
          <a:graphicData uri="http://schemas.openxmlformats.org/presentationml/2006/ole">
            <p:oleObj spid="_x0000_s36866" name="Equation" r:id="rId3" imgW="3251160" imgH="1231560" progId="Equation.DSMT4">
              <p:embed/>
            </p:oleObj>
          </a:graphicData>
        </a:graphic>
      </p:graphicFrame>
      <p:graphicFrame>
        <p:nvGraphicFramePr>
          <p:cNvPr id="36870" name="Object 4"/>
          <p:cNvGraphicFramePr>
            <a:graphicFrameLocks noChangeAspect="1"/>
          </p:cNvGraphicFramePr>
          <p:nvPr/>
        </p:nvGraphicFramePr>
        <p:xfrm>
          <a:off x="521550" y="3654025"/>
          <a:ext cx="8020051" cy="2343150"/>
        </p:xfrm>
        <a:graphic>
          <a:graphicData uri="http://schemas.openxmlformats.org/presentationml/2006/ole">
            <p:oleObj spid="_x0000_s36870" name="Equation" r:id="rId4" imgW="5346360" imgH="1562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58670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Управление решением реальной задачи с помощью параметров:</a:t>
            </a: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pc="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56565" y="1223756"/>
            <a:ext cx="2655294" cy="144016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56565" y="1493785"/>
            <a:ext cx="265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Фиксируем ускорение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физических соображений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4166955" y="1223756"/>
            <a:ext cx="4320480" cy="2070230"/>
            <a:chOff x="4211960" y="3564015"/>
            <a:chExt cx="4320480" cy="2533349"/>
          </a:xfrm>
        </p:grpSpPr>
        <p:sp>
          <p:nvSpPr>
            <p:cNvPr id="15" name="Блок-схема: альтернативный процесс 14"/>
            <p:cNvSpPr/>
            <p:nvPr/>
          </p:nvSpPr>
          <p:spPr>
            <a:xfrm>
              <a:off x="4211960" y="3564015"/>
              <a:ext cx="3465386" cy="243027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01970" y="3789040"/>
              <a:ext cx="42304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Получаем некоторое множество различных </a:t>
              </a:r>
              <a:r>
                <a:rPr lang="en-US" i="1" dirty="0" smtClean="0">
                  <a:solidFill>
                    <a:srgbClr val="000000"/>
                  </a:solidFill>
                  <a:latin typeface="times"/>
                </a:rPr>
                <a:t>t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times"/>
                </a:rPr>
                <a:t>0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из промежутка:</a:t>
              </a: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>
            <a:off x="3491880" y="1763815"/>
            <a:ext cx="495055" cy="2700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617005" y="2078850"/>
          <a:ext cx="2476500" cy="933450"/>
        </p:xfrm>
        <a:graphic>
          <a:graphicData uri="http://schemas.openxmlformats.org/presentationml/2006/ole">
            <p:oleObj spid="_x0000_s37891" name="Equation" r:id="rId3" imgW="1650960" imgH="622080" progId="Equation.DSMT4">
              <p:embed/>
            </p:oleObj>
          </a:graphicData>
        </a:graphic>
      </p:graphicFrame>
      <p:sp>
        <p:nvSpPr>
          <p:cNvPr id="18" name="Блок-схема: альтернативный процесс 17"/>
          <p:cNvSpPr/>
          <p:nvPr/>
        </p:nvSpPr>
        <p:spPr>
          <a:xfrm>
            <a:off x="1196625" y="3293985"/>
            <a:ext cx="2996115" cy="315035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274446" y="3519010"/>
            <a:ext cx="3657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каждого </a:t>
            </a:r>
            <a:r>
              <a:rPr lang="en-US" i="1" dirty="0" smtClean="0">
                <a:solidFill>
                  <a:srgbClr val="000000"/>
                </a:solidFill>
                <a:latin typeface="times"/>
              </a:rPr>
              <a:t>t</a:t>
            </a:r>
            <a:r>
              <a:rPr lang="en-US" i="1" baseline="-25000" dirty="0" smtClean="0">
                <a:solidFill>
                  <a:srgbClr val="000000"/>
                </a:solidFill>
                <a:latin typeface="times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находим: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корень исходного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уравнения (2)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1381125" y="3859213"/>
          <a:ext cx="889000" cy="704850"/>
        </p:xfrm>
        <a:graphic>
          <a:graphicData uri="http://schemas.openxmlformats.org/presentationml/2006/ole">
            <p:oleObj spid="_x0000_s37894" name="Equation" r:id="rId4" imgW="685800" imgH="469800" progId="Equation.DSMT4">
              <p:embed/>
            </p:oleObj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1466655" y="4554125"/>
          <a:ext cx="2381250" cy="914400"/>
        </p:xfrm>
        <a:graphic>
          <a:graphicData uri="http://schemas.openxmlformats.org/presentationml/2006/ole">
            <p:oleObj spid="_x0000_s37896" name="Equation" r:id="rId5" imgW="1587240" imgH="609480" progId="Equation.DSMT4">
              <p:embed/>
            </p:oleObj>
          </a:graphicData>
        </a:graphic>
      </p:graphicFrame>
      <p:sp>
        <p:nvSpPr>
          <p:cNvPr id="24" name="Выгнутая вправо стрелка 23"/>
          <p:cNvSpPr/>
          <p:nvPr/>
        </p:nvSpPr>
        <p:spPr>
          <a:xfrm rot="2944504">
            <a:off x="4977045" y="3293985"/>
            <a:ext cx="630070" cy="1890210"/>
          </a:xfrm>
          <a:prstGeom prst="curved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47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Таблица различных вариантов решения задачи в зависимости от параметров: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91680" y="1763815"/>
          <a:ext cx="5755826" cy="37075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5134"/>
                <a:gridCol w="1707567"/>
                <a:gridCol w="1227086"/>
                <a:gridCol w="1606039"/>
              </a:tblGrid>
              <a:tr h="308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/>
                        <a:t>Ускорение </a:t>
                      </a:r>
                      <a:r>
                        <a:rPr lang="en-US" sz="1600" b="1" i="1" u="none" strike="noStrike" dirty="0"/>
                        <a:t>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/>
                        <a:t>Время выпада </a:t>
                      </a:r>
                      <a:r>
                        <a:rPr lang="en-US" sz="1600" b="1" i="1" u="none" strike="noStrike" dirty="0"/>
                        <a:t>t0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/>
                        <a:t>Высота у0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/>
                        <a:t>Время падения </a:t>
                      </a:r>
                      <a:r>
                        <a:rPr lang="en-US" sz="1600" b="1" i="1" u="none" strike="noStrike" dirty="0"/>
                        <a:t>t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0,689897949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t0 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1,034846923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sng" strike="noStrike" dirty="0"/>
                        <a:t>5,79795897</a:t>
                      </a:r>
                      <a:endParaRPr lang="ru-RU" sz="16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1,379795897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6,25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1,724744871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2,069693846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12,25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2,41464282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2,759591794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20,25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3,104540769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3,449489743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5,5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/>
                        <a:t>30,25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3,794438717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08964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/>
                        <a:t>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/>
                        <a:t>33,64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/>
                        <a:t>4,001408102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48680"/>
            <a:ext cx="7470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Таблица различных вариантов решения задачи в зависимости от параметров: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1650" y="1898830"/>
          <a:ext cx="6210691" cy="262315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50150"/>
                <a:gridCol w="1774333"/>
                <a:gridCol w="1237153"/>
                <a:gridCol w="1849055"/>
              </a:tblGrid>
              <a:tr h="2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/>
                        <a:t>Ускорение </a:t>
                      </a:r>
                      <a:r>
                        <a:rPr lang="en-US" sz="1800" b="1" i="1" u="none" strike="noStrike" dirty="0"/>
                        <a:t>a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/>
                        <a:t>Время выпада </a:t>
                      </a:r>
                      <a:r>
                        <a:rPr lang="en-US" sz="1800" b="1" i="1" u="none" strike="noStrike" dirty="0"/>
                        <a:t>t0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/>
                        <a:t>Высота у0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/>
                        <a:t>Время падения </a:t>
                      </a:r>
                      <a:r>
                        <a:rPr lang="en-US" sz="1800" b="1" i="1" u="none" strike="noStrike" dirty="0"/>
                        <a:t>t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1,5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0,9244998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t0 max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1,5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3,375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1,3867497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sng" strike="noStrike"/>
                        <a:t>4,326664</a:t>
                      </a:r>
                      <a:endParaRPr lang="ru-RU" sz="1800" b="0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1,8489996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9,375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2,3112495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13,5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2,7734994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3,5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18,375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3,235749299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/>
                        <a:t>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/>
                        <a:t>3,697999199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91462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/>
                        <a:t>4,5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/>
                        <a:t>30,375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/>
                        <a:t>4,160249099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33745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исследованы 4 типа задач с параметрами;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предоставлены и решены 2 реальные задачи, математические модели которых допускают введение параметра;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подтверждена гипотеза о том, что параметр может являться средством управления решением реальной задачи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48780"/>
            <a:ext cx="8010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Продолжение работы над проектом: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не только квадратные уравнения с параметрами, но и уравнения, сводящиеся к квадратным;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 неравенства с параметрами;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найти ещё задачи из разных областей знаний, математические модели которых могут содержать параметры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математические модели, описываемые уравнениями с параметрами.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уравнения с параметрами.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введение параметра в математическую модель реальной задачи может быть средством управления решением задачи, благодаря которому можно получать целое множество различных решений.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данной работы состоит в том, что рассматриваемые в ней нестандартные задачи, задания повышенной трудности могут быть использованы на факультативах, математических кружках и при подготовке к экзаменам.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работы заключается в том, что предлагается по-новому посмотреть на параметр как на средство управления решением реальной задачи.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8488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Определение 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Неизвестные величины, значения которых задаем мы сами, называются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параметрами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Определение 2.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Параметр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переменная, значение которой считается фиксированным, и каждое значение параметра определяет относительно заданного неизвестного соответствующее уравнение.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Рассмотрим уравнение с двумя переменными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Определение 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ставится задача для каждого действительного значения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решить уравнение (1) относительно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такое уравнение  называется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уравнением с переменной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и параметром  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решить уравнение с параметром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значит для каждого действительного значения параметра найти все решения данного уравнения или установить, что их нет.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895725" y="3321050"/>
          <a:ext cx="1276350" cy="323850"/>
        </p:xfrm>
        <a:graphic>
          <a:graphicData uri="http://schemas.openxmlformats.org/presentationml/2006/ole">
            <p:oleObj spid="_x0000_s1026" name="Equation" r:id="rId3" imgW="8506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</a:p>
          <a:p>
            <a:pPr algn="ctr"/>
            <a:endParaRPr lang="ru-RU" b="1" spc="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Классификация задач с параметрами: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на существование корней и их количество;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 о знаках корней;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 о соотношениях между корнями;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 на расположение корней.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Знания, необходимые для решения задач </a:t>
            </a:r>
            <a:r>
              <a:rPr lang="en-US" spc="200" dirty="0" smtClean="0">
                <a:latin typeface="Times New Roman" pitchFamily="18" charset="0"/>
                <a:cs typeface="Times New Roman" pitchFamily="18" charset="0"/>
              </a:rPr>
              <a:t>I, II, III </a:t>
            </a:r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типов: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количества корней от знака дискриминанта;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Теорема Виета;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теоремы.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16400" r="12298" b="13251"/>
          <a:stretch>
            <a:fillRect/>
          </a:stretch>
        </p:blipFill>
        <p:spPr bwMode="auto">
          <a:xfrm>
            <a:off x="683568" y="836712"/>
            <a:ext cx="772957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861048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9191" t="29000" r="12888" b="18501"/>
          <a:stretch>
            <a:fillRect/>
          </a:stretch>
        </p:blipFill>
        <p:spPr bwMode="auto">
          <a:xfrm>
            <a:off x="611560" y="980728"/>
            <a:ext cx="811530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052736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517232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848872" cy="708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spc="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pc="200" dirty="0" smtClean="0">
                <a:latin typeface="Times New Roman" pitchFamily="18" charset="0"/>
                <a:cs typeface="Times New Roman" pitchFamily="18" charset="0"/>
              </a:rPr>
              <a:t>Примеры.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При каких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уравнение                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имеет единственное решение?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Краткое решение: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1)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2)    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Дискриминант равен нулю, если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= 2 или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= 5, но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= 2 не подходит.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ru-RU" i="1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= 5.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ea typeface="Calibri"/>
              <a:cs typeface="Times New Roman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307405" y="1562835"/>
          <a:ext cx="3009900" cy="381000"/>
        </p:xfrm>
        <a:graphic>
          <a:graphicData uri="http://schemas.openxmlformats.org/presentationml/2006/ole">
            <p:oleObj spid="_x0000_s4098" name="Equation" r:id="rId3" imgW="2006280" imgH="25380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75606" y="2952750"/>
          <a:ext cx="3600450" cy="323850"/>
        </p:xfrm>
        <a:graphic>
          <a:graphicData uri="http://schemas.openxmlformats.org/presentationml/2006/ole">
            <p:oleObj spid="_x0000_s4099" name="Equation" r:id="rId4" imgW="2400120" imgH="21564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475656" y="3429000"/>
          <a:ext cx="609600" cy="285750"/>
        </p:xfrm>
        <a:graphic>
          <a:graphicData uri="http://schemas.openxmlformats.org/presentationml/2006/ole">
            <p:oleObj spid="_x0000_s4100" name="Equation" r:id="rId5" imgW="40608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1103</Words>
  <Application>Microsoft Office PowerPoint</Application>
  <PresentationFormat>Экран (4:3)</PresentationFormat>
  <Paragraphs>491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Equation</vt:lpstr>
      <vt:lpstr>MathType 5.0 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112</cp:revision>
  <dcterms:created xsi:type="dcterms:W3CDTF">2015-04-26T21:28:21Z</dcterms:created>
  <dcterms:modified xsi:type="dcterms:W3CDTF">2015-11-10T20:10:51Z</dcterms:modified>
</cp:coreProperties>
</file>